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7"/>
  </p:sldMasterIdLst>
  <p:notesMasterIdLst>
    <p:notesMasterId r:id="rId9"/>
  </p:notesMasterIdLst>
  <p:sldIdLst>
    <p:sldId id="256" r:id="rId8"/>
  </p:sldIdLst>
  <p:sldSz cx="43891200" cy="329184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D66F2024-B867-4161-A2F5-B0E51891F305}">
          <p14:sldIdLst>
            <p14:sldId id="256"/>
          </p14:sldIdLst>
        </p14:section>
      </p14:sectionLst>
    </p:ext>
    <p:ext uri="{EFAFB233-063F-42B5-8137-9DF3F51BA10A}">
      <p15:sldGuideLst xmlns:p15="http://schemas.microsoft.com/office/powerpoint/2012/main">
        <p15:guide id="1" orient="horz" pos="20448"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bert Dusseault" initials="AD" lastIdx="1" clrIdx="0">
    <p:extLst>
      <p:ext uri="{19B8F6BF-5375-455C-9EA6-DF929625EA0E}">
        <p15:presenceInfo xmlns:p15="http://schemas.microsoft.com/office/powerpoint/2012/main" userId="523d5e0f0c56916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D5D"/>
    <a:srgbClr val="0E1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19B676-B538-428F-9C07-F6C7D178DB66}" v="109" dt="2022-04-19T23:25:48.3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283" autoAdjust="0"/>
  </p:normalViewPr>
  <p:slideViewPr>
    <p:cSldViewPr>
      <p:cViewPr>
        <p:scale>
          <a:sx n="50" d="100"/>
          <a:sy n="50" d="100"/>
        </p:scale>
        <p:origin x="36" y="-144"/>
      </p:cViewPr>
      <p:guideLst>
        <p:guide orient="horz" pos="2044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presProps" Target="presProps.xml"/><Relationship Id="rId5" Type="http://schemas.openxmlformats.org/officeDocument/2006/relationships/customXml" Target="../customXml/item5.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bert Dusseault" userId="523d5e0f0c569169" providerId="LiveId" clId="{7D19B676-B538-428F-9C07-F6C7D178DB66}"/>
    <pc:docChg chg="undo redo custSel delSld modSld addSection">
      <pc:chgData name="Albert Dusseault" userId="523d5e0f0c569169" providerId="LiveId" clId="{7D19B676-B538-428F-9C07-F6C7D178DB66}" dt="2022-04-25T14:36:44.801" v="6319" actId="207"/>
      <pc:docMkLst>
        <pc:docMk/>
      </pc:docMkLst>
      <pc:sldChg chg="addSp delSp modSp mod addCm delCm modCm">
        <pc:chgData name="Albert Dusseault" userId="523d5e0f0c569169" providerId="LiveId" clId="{7D19B676-B538-428F-9C07-F6C7D178DB66}" dt="2022-04-25T14:36:44.801" v="6319" actId="207"/>
        <pc:sldMkLst>
          <pc:docMk/>
          <pc:sldMk cId="0" sldId="256"/>
        </pc:sldMkLst>
        <pc:spChg chg="mod">
          <ac:chgData name="Albert Dusseault" userId="523d5e0f0c569169" providerId="LiveId" clId="{7D19B676-B538-428F-9C07-F6C7D178DB66}" dt="2022-04-19T19:08:40.453" v="5211" actId="20577"/>
          <ac:spMkLst>
            <pc:docMk/>
            <pc:sldMk cId="0" sldId="256"/>
            <ac:spMk id="4" creationId="{00000000-0000-0000-0000-000000000000}"/>
          </ac:spMkLst>
        </pc:spChg>
        <pc:spChg chg="mod">
          <ac:chgData name="Albert Dusseault" userId="523d5e0f0c569169" providerId="LiveId" clId="{7D19B676-B538-428F-9C07-F6C7D178DB66}" dt="2022-04-25T14:36:44.801" v="6319" actId="207"/>
          <ac:spMkLst>
            <pc:docMk/>
            <pc:sldMk cId="0" sldId="256"/>
            <ac:spMk id="6" creationId="{00000000-0000-0000-0000-000000000000}"/>
          </ac:spMkLst>
        </pc:spChg>
        <pc:spChg chg="mod">
          <ac:chgData name="Albert Dusseault" userId="523d5e0f0c569169" providerId="LiveId" clId="{7D19B676-B538-428F-9C07-F6C7D178DB66}" dt="2022-04-19T23:22:51.845" v="5929" actId="1035"/>
          <ac:spMkLst>
            <pc:docMk/>
            <pc:sldMk cId="0" sldId="256"/>
            <ac:spMk id="7" creationId="{00000000-0000-0000-0000-000000000000}"/>
          </ac:spMkLst>
        </pc:spChg>
        <pc:spChg chg="mod">
          <ac:chgData name="Albert Dusseault" userId="523d5e0f0c569169" providerId="LiveId" clId="{7D19B676-B538-428F-9C07-F6C7D178DB66}" dt="2022-04-19T23:32:57.144" v="5970" actId="20577"/>
          <ac:spMkLst>
            <pc:docMk/>
            <pc:sldMk cId="0" sldId="256"/>
            <ac:spMk id="9" creationId="{00000000-0000-0000-0000-000000000000}"/>
          </ac:spMkLst>
        </pc:spChg>
        <pc:spChg chg="mod">
          <ac:chgData name="Albert Dusseault" userId="523d5e0f0c569169" providerId="LiveId" clId="{7D19B676-B538-428F-9C07-F6C7D178DB66}" dt="2022-04-19T23:16:05.085" v="5531" actId="1035"/>
          <ac:spMkLst>
            <pc:docMk/>
            <pc:sldMk cId="0" sldId="256"/>
            <ac:spMk id="10" creationId="{00000000-0000-0000-0000-000000000000}"/>
          </ac:spMkLst>
        </pc:spChg>
        <pc:spChg chg="mod">
          <ac:chgData name="Albert Dusseault" userId="523d5e0f0c569169" providerId="LiveId" clId="{7D19B676-B538-428F-9C07-F6C7D178DB66}" dt="2022-04-19T23:16:07.270" v="5533" actId="1035"/>
          <ac:spMkLst>
            <pc:docMk/>
            <pc:sldMk cId="0" sldId="256"/>
            <ac:spMk id="11" creationId="{00000000-0000-0000-0000-000000000000}"/>
          </ac:spMkLst>
        </pc:spChg>
        <pc:spChg chg="mod">
          <ac:chgData name="Albert Dusseault" userId="523d5e0f0c569169" providerId="LiveId" clId="{7D19B676-B538-428F-9C07-F6C7D178DB66}" dt="2022-04-19T23:27:46.789" v="5942" actId="1036"/>
          <ac:spMkLst>
            <pc:docMk/>
            <pc:sldMk cId="0" sldId="256"/>
            <ac:spMk id="12" creationId="{00000000-0000-0000-0000-000000000000}"/>
          </ac:spMkLst>
        </pc:spChg>
        <pc:spChg chg="del mod">
          <ac:chgData name="Albert Dusseault" userId="523d5e0f0c569169" providerId="LiveId" clId="{7D19B676-B538-428F-9C07-F6C7D178DB66}" dt="2022-04-19T19:10:47.836" v="5243" actId="478"/>
          <ac:spMkLst>
            <pc:docMk/>
            <pc:sldMk cId="0" sldId="256"/>
            <ac:spMk id="13" creationId="{00000000-0000-0000-0000-000000000000}"/>
          </ac:spMkLst>
        </pc:spChg>
        <pc:spChg chg="mod topLvl">
          <ac:chgData name="Albert Dusseault" userId="523d5e0f0c569169" providerId="LiveId" clId="{7D19B676-B538-428F-9C07-F6C7D178DB66}" dt="2022-04-19T23:08:37.397" v="5487" actId="14826"/>
          <ac:spMkLst>
            <pc:docMk/>
            <pc:sldMk cId="0" sldId="256"/>
            <ac:spMk id="15" creationId="{00000000-0000-0000-0000-000000000000}"/>
          </ac:spMkLst>
        </pc:spChg>
        <pc:spChg chg="mod topLvl">
          <ac:chgData name="Albert Dusseault" userId="523d5e0f0c569169" providerId="LiveId" clId="{7D19B676-B538-428F-9C07-F6C7D178DB66}" dt="2022-04-19T23:02:41.047" v="5335" actId="164"/>
          <ac:spMkLst>
            <pc:docMk/>
            <pc:sldMk cId="0" sldId="256"/>
            <ac:spMk id="18" creationId="{00000000-0000-0000-0000-000000000000}"/>
          </ac:spMkLst>
        </pc:spChg>
        <pc:spChg chg="add mod topLvl">
          <ac:chgData name="Albert Dusseault" userId="523d5e0f0c569169" providerId="LiveId" clId="{7D19B676-B538-428F-9C07-F6C7D178DB66}" dt="2022-04-19T23:05:26.991" v="5474" actId="20577"/>
          <ac:spMkLst>
            <pc:docMk/>
            <pc:sldMk cId="0" sldId="256"/>
            <ac:spMk id="19" creationId="{0EDCE25A-F31B-4EEB-921E-BE78CE570941}"/>
          </ac:spMkLst>
        </pc:spChg>
        <pc:spChg chg="mod topLvl">
          <ac:chgData name="Albert Dusseault" userId="523d5e0f0c569169" providerId="LiveId" clId="{7D19B676-B538-428F-9C07-F6C7D178DB66}" dt="2022-04-19T19:08:05.819" v="5197" actId="164"/>
          <ac:spMkLst>
            <pc:docMk/>
            <pc:sldMk cId="0" sldId="256"/>
            <ac:spMk id="20" creationId="{00000000-0000-0000-0000-000000000000}"/>
          </ac:spMkLst>
        </pc:spChg>
        <pc:spChg chg="mod topLvl">
          <ac:chgData name="Albert Dusseault" userId="523d5e0f0c569169" providerId="LiveId" clId="{7D19B676-B538-428F-9C07-F6C7D178DB66}" dt="2022-04-19T23:05:38.661" v="5475" actId="1076"/>
          <ac:spMkLst>
            <pc:docMk/>
            <pc:sldMk cId="0" sldId="256"/>
            <ac:spMk id="21" creationId="{00000000-0000-0000-0000-000000000000}"/>
          </ac:spMkLst>
        </pc:spChg>
        <pc:spChg chg="mod">
          <ac:chgData name="Albert Dusseault" userId="523d5e0f0c569169" providerId="LiveId" clId="{7D19B676-B538-428F-9C07-F6C7D178DB66}" dt="2022-04-19T23:13:20.653" v="5488" actId="14826"/>
          <ac:spMkLst>
            <pc:docMk/>
            <pc:sldMk cId="0" sldId="256"/>
            <ac:spMk id="22" creationId="{00000000-0000-0000-0000-000000000000}"/>
          </ac:spMkLst>
        </pc:spChg>
        <pc:spChg chg="mod">
          <ac:chgData name="Albert Dusseault" userId="523d5e0f0c569169" providerId="LiveId" clId="{7D19B676-B538-428F-9C07-F6C7D178DB66}" dt="2022-04-19T23:02:34.082" v="5333" actId="12788"/>
          <ac:spMkLst>
            <pc:docMk/>
            <pc:sldMk cId="0" sldId="256"/>
            <ac:spMk id="23" creationId="{00000000-0000-0000-0000-000000000000}"/>
          </ac:spMkLst>
        </pc:spChg>
        <pc:spChg chg="add mod">
          <ac:chgData name="Albert Dusseault" userId="523d5e0f0c569169" providerId="LiveId" clId="{7D19B676-B538-428F-9C07-F6C7D178DB66}" dt="2022-04-20T01:46:17.961" v="6317" actId="20577"/>
          <ac:spMkLst>
            <pc:docMk/>
            <pc:sldMk cId="0" sldId="256"/>
            <ac:spMk id="26" creationId="{3F715008-D5E2-4BE3-80AA-20FE178387D8}"/>
          </ac:spMkLst>
        </pc:spChg>
        <pc:grpChg chg="add mod">
          <ac:chgData name="Albert Dusseault" userId="523d5e0f0c569169" providerId="LiveId" clId="{7D19B676-B538-428F-9C07-F6C7D178DB66}" dt="2022-04-19T23:14:52.678" v="5519" actId="14100"/>
          <ac:grpSpMkLst>
            <pc:docMk/>
            <pc:sldMk cId="0" sldId="256"/>
            <ac:grpSpMk id="2" creationId="{9D940845-76BC-4071-9454-57ECDB4B7CCD}"/>
          </ac:grpSpMkLst>
        </pc:grpChg>
        <pc:grpChg chg="add del mod">
          <ac:chgData name="Albert Dusseault" userId="523d5e0f0c569169" providerId="LiveId" clId="{7D19B676-B538-428F-9C07-F6C7D178DB66}" dt="2022-04-19T19:05:20.624" v="5157" actId="165"/>
          <ac:grpSpMkLst>
            <pc:docMk/>
            <pc:sldMk cId="0" sldId="256"/>
            <ac:grpSpMk id="8" creationId="{7CF95436-77C8-4BFB-8EFE-4700D4734691}"/>
          </ac:grpSpMkLst>
        </pc:grpChg>
        <pc:grpChg chg="add mod">
          <ac:chgData name="Albert Dusseault" userId="523d5e0f0c569169" providerId="LiveId" clId="{7D19B676-B538-428F-9C07-F6C7D178DB66}" dt="2022-04-19T23:14:40.349" v="5510" actId="1035"/>
          <ac:grpSpMkLst>
            <pc:docMk/>
            <pc:sldMk cId="0" sldId="256"/>
            <ac:grpSpMk id="14" creationId="{A3BEB159-B3A1-4FB4-A83E-0BC97C848ECC}"/>
          </ac:grpSpMkLst>
        </pc:grpChg>
        <pc:grpChg chg="add del mod">
          <ac:chgData name="Albert Dusseault" userId="523d5e0f0c569169" providerId="LiveId" clId="{7D19B676-B538-428F-9C07-F6C7D178DB66}" dt="2022-04-19T23:00:08.549" v="5310" actId="165"/>
          <ac:grpSpMkLst>
            <pc:docMk/>
            <pc:sldMk cId="0" sldId="256"/>
            <ac:grpSpMk id="16" creationId="{E3048D74-2D7F-4BE5-A50D-1E39EE9EFE89}"/>
          </ac:grpSpMkLst>
        </pc:grpChg>
        <pc:grpChg chg="add del mod">
          <ac:chgData name="Albert Dusseault" userId="523d5e0f0c569169" providerId="LiveId" clId="{7D19B676-B538-428F-9C07-F6C7D178DB66}" dt="2022-04-19T19:07:55.444" v="5195" actId="165"/>
          <ac:grpSpMkLst>
            <pc:docMk/>
            <pc:sldMk cId="0" sldId="256"/>
            <ac:grpSpMk id="17" creationId="{6E97A979-A04C-44AB-A18F-FA392D83F93E}"/>
          </ac:grpSpMkLst>
        </pc:grpChg>
        <pc:grpChg chg="add mod">
          <ac:chgData name="Albert Dusseault" userId="523d5e0f0c569169" providerId="LiveId" clId="{7D19B676-B538-428F-9C07-F6C7D178DB66}" dt="2022-04-19T23:14:36.693" v="5501" actId="1035"/>
          <ac:grpSpMkLst>
            <pc:docMk/>
            <pc:sldMk cId="0" sldId="256"/>
            <ac:grpSpMk id="24" creationId="{DE725AF9-28BD-4C9E-AAEA-B23C7D77955B}"/>
          </ac:grpSpMkLst>
        </pc:grpChg>
        <pc:grpChg chg="add mod">
          <ac:chgData name="Albert Dusseault" userId="523d5e0f0c569169" providerId="LiveId" clId="{7D19B676-B538-428F-9C07-F6C7D178DB66}" dt="2022-04-19T23:14:43.925" v="5518" actId="1035"/>
          <ac:grpSpMkLst>
            <pc:docMk/>
            <pc:sldMk cId="0" sldId="256"/>
            <ac:grpSpMk id="25" creationId="{99AF1D83-A6EC-4FCD-B24F-D0960B8A95C2}"/>
          </ac:grpSpMkLst>
        </pc:grpChg>
        <pc:picChg chg="add mod topLvl modCrop">
          <ac:chgData name="Albert Dusseault" userId="523d5e0f0c569169" providerId="LiveId" clId="{7D19B676-B538-428F-9C07-F6C7D178DB66}" dt="2022-04-19T23:14:19.577" v="5490" actId="732"/>
          <ac:picMkLst>
            <pc:docMk/>
            <pc:sldMk cId="0" sldId="256"/>
            <ac:picMk id="3" creationId="{9C315E9E-6D7B-4026-94E2-E3C80D118880}"/>
          </ac:picMkLst>
        </pc:picChg>
        <pc:picChg chg="add del mod">
          <ac:chgData name="Albert Dusseault" userId="523d5e0f0c569169" providerId="LiveId" clId="{7D19B676-B538-428F-9C07-F6C7D178DB66}" dt="2022-04-17T15:45:17.122" v="2975" actId="478"/>
          <ac:picMkLst>
            <pc:docMk/>
            <pc:sldMk cId="0" sldId="256"/>
            <ac:picMk id="3" creationId="{B77B481D-1020-4C86-9313-25CC0FD160CE}"/>
          </ac:picMkLst>
        </pc:picChg>
      </pc:sldChg>
      <pc:sldChg chg="del">
        <pc:chgData name="Albert Dusseault" userId="523d5e0f0c569169" providerId="LiveId" clId="{7D19B676-B538-428F-9C07-F6C7D178DB66}" dt="2022-04-17T15:55:59.502" v="3255" actId="2696"/>
        <pc:sldMkLst>
          <pc:docMk/>
          <pc:sldMk cId="0" sldId="257"/>
        </pc:sldMkLst>
      </pc:sldChg>
      <pc:sldChg chg="del">
        <pc:chgData name="Albert Dusseault" userId="523d5e0f0c569169" providerId="LiveId" clId="{7D19B676-B538-428F-9C07-F6C7D178DB66}" dt="2022-04-17T15:56:02.812" v="3256" actId="2696"/>
        <pc:sldMkLst>
          <pc:docMk/>
          <pc:sldMk cId="3337998764" sldId="25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901544-48BA-4BC2-9091-B15672BBE537}" type="datetimeFigureOut">
              <a:rPr lang="en-US" smtClean="0"/>
              <a:t>4/25/2022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C4CF32-EF4A-4010-B003-5B0377B1EA38}" type="slidenum">
              <a:rPr lang="en-US" smtClean="0"/>
              <a:t>‹#›</a:t>
            </a:fld>
            <a:endParaRPr lang="en-US"/>
          </a:p>
        </p:txBody>
      </p:sp>
    </p:spTree>
    <p:extLst>
      <p:ext uri="{BB962C8B-B14F-4D97-AF65-F5344CB8AC3E}">
        <p14:creationId xmlns:p14="http://schemas.microsoft.com/office/powerpoint/2010/main" val="2124898268"/>
      </p:ext>
    </p:extLst>
  </p:cSld>
  <p:clrMap bg1="lt1" tx1="dk1" bg2="lt2" tx2="dk2" accent1="accent1" accent2="accent2" accent3="accent3" accent4="accent4" accent5="accent5" accent6="accent6" hlink="hlink" folHlink="folHlink"/>
  <p:notesStyle>
    <a:lvl1pPr marL="0" algn="l" defTabSz="4389120" rtl="0" eaLnBrk="1" latinLnBrk="0" hangingPunct="1">
      <a:defRPr sz="5800" kern="1200">
        <a:solidFill>
          <a:schemeClr val="tx1"/>
        </a:solidFill>
        <a:latin typeface="+mn-lt"/>
        <a:ea typeface="+mn-ea"/>
        <a:cs typeface="+mn-cs"/>
      </a:defRPr>
    </a:lvl1pPr>
    <a:lvl2pPr marL="2194560" algn="l" defTabSz="4389120" rtl="0" eaLnBrk="1" latinLnBrk="0" hangingPunct="1">
      <a:defRPr sz="5800" kern="1200">
        <a:solidFill>
          <a:schemeClr val="tx1"/>
        </a:solidFill>
        <a:latin typeface="+mn-lt"/>
        <a:ea typeface="+mn-ea"/>
        <a:cs typeface="+mn-cs"/>
      </a:defRPr>
    </a:lvl2pPr>
    <a:lvl3pPr marL="4389120" algn="l" defTabSz="4389120" rtl="0" eaLnBrk="1" latinLnBrk="0" hangingPunct="1">
      <a:defRPr sz="5800" kern="1200">
        <a:solidFill>
          <a:schemeClr val="tx1"/>
        </a:solidFill>
        <a:latin typeface="+mn-lt"/>
        <a:ea typeface="+mn-ea"/>
        <a:cs typeface="+mn-cs"/>
      </a:defRPr>
    </a:lvl3pPr>
    <a:lvl4pPr marL="6583680" algn="l" defTabSz="4389120" rtl="0" eaLnBrk="1" latinLnBrk="0" hangingPunct="1">
      <a:defRPr sz="5800" kern="1200">
        <a:solidFill>
          <a:schemeClr val="tx1"/>
        </a:solidFill>
        <a:latin typeface="+mn-lt"/>
        <a:ea typeface="+mn-ea"/>
        <a:cs typeface="+mn-cs"/>
      </a:defRPr>
    </a:lvl4pPr>
    <a:lvl5pPr marL="8778240" algn="l" defTabSz="4389120" rtl="0" eaLnBrk="1" latinLnBrk="0" hangingPunct="1">
      <a:defRPr sz="5800" kern="1200">
        <a:solidFill>
          <a:schemeClr val="tx1"/>
        </a:solidFill>
        <a:latin typeface="+mn-lt"/>
        <a:ea typeface="+mn-ea"/>
        <a:cs typeface="+mn-cs"/>
      </a:defRPr>
    </a:lvl5pPr>
    <a:lvl6pPr marL="10972800" algn="l" defTabSz="4389120" rtl="0" eaLnBrk="1" latinLnBrk="0" hangingPunct="1">
      <a:defRPr sz="5800" kern="1200">
        <a:solidFill>
          <a:schemeClr val="tx1"/>
        </a:solidFill>
        <a:latin typeface="+mn-lt"/>
        <a:ea typeface="+mn-ea"/>
        <a:cs typeface="+mn-cs"/>
      </a:defRPr>
    </a:lvl6pPr>
    <a:lvl7pPr marL="13167360" algn="l" defTabSz="4389120" rtl="0" eaLnBrk="1" latinLnBrk="0" hangingPunct="1">
      <a:defRPr sz="5800" kern="1200">
        <a:solidFill>
          <a:schemeClr val="tx1"/>
        </a:solidFill>
        <a:latin typeface="+mn-lt"/>
        <a:ea typeface="+mn-ea"/>
        <a:cs typeface="+mn-cs"/>
      </a:defRPr>
    </a:lvl7pPr>
    <a:lvl8pPr marL="15361920" algn="l" defTabSz="4389120" rtl="0" eaLnBrk="1" latinLnBrk="0" hangingPunct="1">
      <a:defRPr sz="5800" kern="1200">
        <a:solidFill>
          <a:schemeClr val="tx1"/>
        </a:solidFill>
        <a:latin typeface="+mn-lt"/>
        <a:ea typeface="+mn-ea"/>
        <a:cs typeface="+mn-cs"/>
      </a:defRPr>
    </a:lvl8pPr>
    <a:lvl9pPr marL="17556480" algn="l" defTabSz="438912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r>
              <a:rPr lang="en-US" dirty="0"/>
              <a:t>This is an example- rearrange/modify/completely change according to your project</a:t>
            </a:r>
            <a:r>
              <a:rPr lang="en-US" baseline="0" dirty="0"/>
              <a:t>, your goals, your results, etc. This example is really so you can judge how large to make your fonts, and make sure you have all the “parts” in your poster. If you are creating a poster that features your art, your history project, and so on, you will find that you really need to modify/rework/eliminate this poster template.</a:t>
            </a:r>
            <a:endParaRPr lang="en-US" dirty="0"/>
          </a:p>
          <a:p>
            <a:r>
              <a:rPr lang="en-US" dirty="0"/>
              <a:t>Make sure you have </a:t>
            </a:r>
            <a:r>
              <a:rPr lang="en-US"/>
              <a:t>a least</a:t>
            </a:r>
            <a:r>
              <a:rPr lang="en-US" baseline="0"/>
              <a:t> 0.5”</a:t>
            </a:r>
            <a:r>
              <a:rPr lang="en-US"/>
              <a:t> </a:t>
            </a:r>
            <a:r>
              <a:rPr lang="en-US" dirty="0"/>
              <a:t>inch border</a:t>
            </a:r>
            <a:r>
              <a:rPr lang="en-US" baseline="0" dirty="0"/>
              <a:t> </a:t>
            </a:r>
            <a:r>
              <a:rPr lang="en-US" dirty="0"/>
              <a:t>to avoid printing problems. </a:t>
            </a:r>
          </a:p>
          <a:p>
            <a:endParaRPr lang="en-US" dirty="0"/>
          </a:p>
        </p:txBody>
      </p:sp>
      <p:sp>
        <p:nvSpPr>
          <p:cNvPr id="4" name="Slide Number Placeholder 3"/>
          <p:cNvSpPr>
            <a:spLocks noGrp="1"/>
          </p:cNvSpPr>
          <p:nvPr>
            <p:ph type="sldNum" sz="quarter" idx="10"/>
          </p:nvPr>
        </p:nvSpPr>
        <p:spPr/>
        <p:txBody>
          <a:bodyPr/>
          <a:lstStyle/>
          <a:p>
            <a:fld id="{7DC4CF32-EF4A-4010-B003-5B0377B1EA38}" type="slidenum">
              <a:rPr lang="en-US" smtClean="0"/>
              <a:t>1</a:t>
            </a:fld>
            <a:endParaRPr lang="en-US"/>
          </a:p>
        </p:txBody>
      </p:sp>
    </p:spTree>
    <p:extLst>
      <p:ext uri="{BB962C8B-B14F-4D97-AF65-F5344CB8AC3E}">
        <p14:creationId xmlns:p14="http://schemas.microsoft.com/office/powerpoint/2010/main" val="1135798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E8DF7AB-9B7B-413A-B61C-AC40E0D5A93C}"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88E751-5F03-46E1-A682-D5C669C6B94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8DF7AB-9B7B-413A-B61C-AC40E0D5A93C}"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88E751-5F03-46E1-A682-D5C669C6B94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8DF7AB-9B7B-413A-B61C-AC40E0D5A93C}"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88E751-5F03-46E1-A682-D5C669C6B94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8DF7AB-9B7B-413A-B61C-AC40E0D5A93C}"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88E751-5F03-46E1-A682-D5C669C6B94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8DF7AB-9B7B-413A-B61C-AC40E0D5A93C}"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88E751-5F03-46E1-A682-D5C669C6B94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8DF7AB-9B7B-413A-B61C-AC40E0D5A93C}"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88E751-5F03-46E1-A682-D5C669C6B94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8DF7AB-9B7B-413A-B61C-AC40E0D5A93C}" type="datetimeFigureOut">
              <a:rPr lang="en-US" smtClean="0"/>
              <a:t>4/25/2022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88E751-5F03-46E1-A682-D5C669C6B94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8DF7AB-9B7B-413A-B61C-AC40E0D5A93C}" type="datetimeFigureOut">
              <a:rPr lang="en-US" smtClean="0"/>
              <a:t>4/25/2022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88E751-5F03-46E1-A682-D5C669C6B94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8DF7AB-9B7B-413A-B61C-AC40E0D5A93C}" type="datetimeFigureOut">
              <a:rPr lang="en-US" smtClean="0"/>
              <a:t>4/25/2022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88E751-5F03-46E1-A682-D5C669C6B94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BE8DF7AB-9B7B-413A-B61C-AC40E0D5A93C}"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88E751-5F03-46E1-A682-D5C669C6B94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BE8DF7AB-9B7B-413A-B61C-AC40E0D5A93C}"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88E751-5F03-46E1-A682-D5C669C6B94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BE8DF7AB-9B7B-413A-B61C-AC40E0D5A93C}" type="datetimeFigureOut">
              <a:rPr lang="en-US" smtClean="0"/>
              <a:t>4/25/2022</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E188E751-5F03-46E1-A682-D5C669C6B94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tif"/><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doi.org/10.1115/1.2842204"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3291840" y="1158242"/>
            <a:ext cx="37307520" cy="2042158"/>
          </a:xfrm>
        </p:spPr>
        <p:txBody>
          <a:bodyPr>
            <a:normAutofit fontScale="90000"/>
          </a:bodyPr>
          <a:lstStyle/>
          <a:p>
            <a:r>
              <a:rPr lang="en-US" sz="10700" dirty="0"/>
              <a:t>Analysis of Preload in Bolted Joints under Impulse</a:t>
            </a:r>
            <a:br>
              <a:rPr lang="en-US" dirty="0"/>
            </a:br>
            <a:r>
              <a:rPr lang="en-US" sz="4900" dirty="0"/>
              <a:t>Albert Dusseault | Advisor: </a:t>
            </a:r>
            <a:r>
              <a:rPr lang="en-US" sz="4900" dirty="0" err="1"/>
              <a:t>Mehrdaad</a:t>
            </a:r>
            <a:r>
              <a:rPr lang="en-US" sz="4900" dirty="0"/>
              <a:t> </a:t>
            </a:r>
            <a:r>
              <a:rPr lang="en-US" sz="4900" dirty="0" err="1"/>
              <a:t>Ghorashi</a:t>
            </a:r>
            <a:r>
              <a:rPr lang="en-US" sz="4900" dirty="0"/>
              <a:t> | University of Southern Maine, Engineering Department</a:t>
            </a:r>
          </a:p>
        </p:txBody>
      </p:sp>
      <p:sp>
        <p:nvSpPr>
          <p:cNvPr id="6" name="TextBox 5"/>
          <p:cNvSpPr txBox="1"/>
          <p:nvPr/>
        </p:nvSpPr>
        <p:spPr>
          <a:xfrm>
            <a:off x="914400" y="3581400"/>
            <a:ext cx="13030200" cy="16312158"/>
          </a:xfrm>
          <a:prstGeom prst="rect">
            <a:avLst/>
          </a:prstGeom>
          <a:noFill/>
          <a:ln>
            <a:solidFill>
              <a:schemeClr val="tx1"/>
            </a:solidFill>
          </a:ln>
        </p:spPr>
        <p:txBody>
          <a:bodyPr wrap="square" rtlCol="0">
            <a:spAutoFit/>
          </a:bodyPr>
          <a:lstStyle/>
          <a:p>
            <a:r>
              <a:rPr lang="en-US" sz="8800" b="1" dirty="0">
                <a:solidFill>
                  <a:srgbClr val="002D5D"/>
                </a:solidFill>
              </a:rPr>
              <a:t>Abstract</a:t>
            </a:r>
          </a:p>
          <a:p>
            <a:r>
              <a:rPr lang="en-US" sz="4200" dirty="0">
                <a:solidFill>
                  <a:srgbClr val="002D5D"/>
                </a:solidFill>
              </a:rPr>
              <a:t>From transportation to storage to construction, bolted joints are utilized everywhere.  Bolted joints in closures such as pressure vessels/tanks require a preload, or a specific amount of tightening of the bolts to seal the vessel when pressurized to avoid leaking.  Low preload can result in joint loosening whereas high preload can result in yielding.  Therefore, finding feasible and even better optimal values of preload is of great practical importance.  In an earlier work in 1996, this problem was tackled with an exponentially decaying pressure applied on a pressure vessel closure.  In the present analysis, however, the pressure variation is considered to be an impulse forcing function that is equivalent to the original exponential decaying pressure function.  The final aim is to find conservative and optimal preload values for bolted joints of the pressure vessel closure under these conditions.  Minimizing bolt elongation and stresses can result in a higher safety factor for a machine or vessel since the fasteners are at higher risk of failure.  The problem has been tackled both analytically and by using simulation software.  The bolt preload results are compared with those from the 1996 paper and with the ones recommended in practice.</a:t>
            </a:r>
          </a:p>
        </p:txBody>
      </p:sp>
      <p:sp>
        <p:nvSpPr>
          <p:cNvPr id="7" name="TextBox 6"/>
          <p:cNvSpPr txBox="1"/>
          <p:nvPr/>
        </p:nvSpPr>
        <p:spPr>
          <a:xfrm>
            <a:off x="914400" y="19964400"/>
            <a:ext cx="13030200" cy="12434173"/>
          </a:xfrm>
          <a:prstGeom prst="rect">
            <a:avLst/>
          </a:prstGeom>
          <a:noFill/>
          <a:ln>
            <a:solidFill>
              <a:schemeClr val="tx1"/>
            </a:solidFill>
          </a:ln>
        </p:spPr>
        <p:txBody>
          <a:bodyPr wrap="square" rtlCol="0">
            <a:spAutoFit/>
          </a:bodyPr>
          <a:lstStyle/>
          <a:p>
            <a:r>
              <a:rPr lang="en-US" sz="8800" b="1" dirty="0"/>
              <a:t>Background</a:t>
            </a:r>
            <a:endParaRPr lang="en-US" sz="9600" b="1" dirty="0"/>
          </a:p>
          <a:p>
            <a:r>
              <a:rPr lang="en-US" sz="4200" dirty="0"/>
              <a:t>Analyzing stress in bolted joints, especially those under a large amount of force in a very short timespan (impulse), is best looked at through the lens of vibrations.  This case would be a mass-spring-damper system which utilizes a set of constants for the bolts and another set of constants for the closure mass &amp; pressure vessel mass.  Issues can arise in these systems in the form of yielding and lift-off.  Most important to us is going to be the maximum deformation; which, happens at some incredibly small time after the explosion of force impacting the closure.  This is where impulse comes in: impulse takes the exponential decay force curve and replicates the area within a smaller region.  In short: exponential curves can last a long time before reaching zero, whereas impulse takes that area and shortens it drastically.  The assembly can be seen in Figure 1, where a representative 32 bolts close a plate-like mass to the ring of a pressure vessel enclosure.  </a:t>
            </a:r>
          </a:p>
        </p:txBody>
      </p:sp>
      <mc:AlternateContent xmlns:mc="http://schemas.openxmlformats.org/markup-compatibility/2006" xmlns:a14="http://schemas.microsoft.com/office/drawing/2010/main">
        <mc:Choice Requires="a14">
          <p:sp>
            <p:nvSpPr>
              <p:cNvPr id="9" name="TextBox 8"/>
              <p:cNvSpPr txBox="1"/>
              <p:nvPr/>
            </p:nvSpPr>
            <p:spPr>
              <a:xfrm>
                <a:off x="27810169" y="3581400"/>
                <a:ext cx="15166631" cy="6647974"/>
              </a:xfrm>
              <a:prstGeom prst="rect">
                <a:avLst/>
              </a:prstGeom>
              <a:noFill/>
              <a:ln>
                <a:solidFill>
                  <a:schemeClr val="tx1"/>
                </a:solidFill>
              </a:ln>
            </p:spPr>
            <p:txBody>
              <a:bodyPr wrap="square" rtlCol="0">
                <a:spAutoFit/>
              </a:bodyPr>
              <a:lstStyle/>
              <a:p>
                <a:r>
                  <a:rPr lang="en-US" sz="8800" b="1" dirty="0"/>
                  <a:t>Methods</a:t>
                </a:r>
                <a:endParaRPr lang="en-US" sz="9600" b="1" dirty="0"/>
              </a:p>
              <a:p>
                <a:pPr>
                  <a:buFont typeface="Arial" pitchFamily="34" charset="0"/>
                  <a:buChar char="•"/>
                </a:pPr>
                <a:r>
                  <a:rPr lang="en-US" sz="4400" dirty="0"/>
                  <a:t> </a:t>
                </a:r>
                <a:r>
                  <a:rPr lang="en-US" sz="4200" dirty="0"/>
                  <a:t>Generate theoretical calculations with computational solver (MATLAB) </a:t>
                </a:r>
              </a:p>
              <a:p>
                <a:pPr>
                  <a:buFont typeface="Arial" pitchFamily="34" charset="0"/>
                  <a:buChar char="•"/>
                </a:pPr>
                <a:r>
                  <a:rPr lang="en-US" sz="4200" dirty="0"/>
                  <a:t> Theoretical verification for exponential decay &amp; developing a model for evaluating response due to impulse forcing function</a:t>
                </a:r>
              </a:p>
              <a:p>
                <a:pPr>
                  <a:buFont typeface="Arial" pitchFamily="34" charset="0"/>
                  <a:buChar char="•"/>
                </a:pPr>
                <a:r>
                  <a:rPr lang="en-US" sz="4200" dirty="0"/>
                  <a:t> Use Computer-aided Design (CAD) to verify answer </a:t>
                </a:r>
              </a:p>
              <a:p>
                <a:pPr>
                  <a:buFont typeface="Arial" pitchFamily="34" charset="0"/>
                  <a:buChar char="•"/>
                </a:pPr>
                <a:r>
                  <a:rPr lang="en-US" sz="4200" dirty="0"/>
                  <a:t> ANSYS Mechanical was used for single bolt &amp; 32 bolt designs</a:t>
                </a:r>
              </a:p>
              <a:p>
                <a:pPr>
                  <a:buFont typeface="Arial" pitchFamily="34" charset="0"/>
                  <a:buChar char="•"/>
                </a:pPr>
                <a:r>
                  <a:rPr lang="en-US" sz="4200" dirty="0"/>
                  <a:t> Major underlying equation:</a:t>
                </a:r>
              </a:p>
              <a:p>
                <a:pPr/>
                <a14:m>
                  <m:oMathPara xmlns:m="http://schemas.openxmlformats.org/officeDocument/2006/math">
                    <m:oMathParaPr>
                      <m:jc m:val="center"/>
                    </m:oMathParaPr>
                    <m:oMath xmlns:m="http://schemas.openxmlformats.org/officeDocument/2006/math">
                      <m:r>
                        <a:rPr lang="en-US" sz="4200" b="0" i="1" smtClean="0">
                          <a:latin typeface="Cambria Math" panose="02040503050406030204" pitchFamily="18" charset="0"/>
                        </a:rPr>
                        <m:t>−</m:t>
                      </m:r>
                      <m:sSub>
                        <m:sSubPr>
                          <m:ctrlPr>
                            <a:rPr lang="en-US" sz="4200" b="0" i="1" smtClean="0">
                              <a:latin typeface="Cambria Math" panose="02040503050406030204" pitchFamily="18" charset="0"/>
                            </a:rPr>
                          </m:ctrlPr>
                        </m:sSubPr>
                        <m:e>
                          <m:r>
                            <a:rPr lang="en-US" sz="4200" b="0" i="1" smtClean="0">
                              <a:latin typeface="Cambria Math" panose="02040503050406030204" pitchFamily="18" charset="0"/>
                            </a:rPr>
                            <m:t>𝐾</m:t>
                          </m:r>
                        </m:e>
                        <m:sub>
                          <m:r>
                            <a:rPr lang="en-US" sz="4200" b="0" i="1" smtClean="0">
                              <a:latin typeface="Cambria Math" panose="02040503050406030204" pitchFamily="18" charset="0"/>
                            </a:rPr>
                            <m:t>𝑏</m:t>
                          </m:r>
                        </m:sub>
                      </m:sSub>
                      <m:d>
                        <m:dPr>
                          <m:ctrlPr>
                            <a:rPr lang="en-US" sz="4200" b="0" i="1" smtClean="0">
                              <a:latin typeface="Cambria Math" panose="02040503050406030204" pitchFamily="18" charset="0"/>
                            </a:rPr>
                          </m:ctrlPr>
                        </m:dPr>
                        <m:e>
                          <m:r>
                            <a:rPr lang="en-US" sz="4200" b="0" i="1" smtClean="0">
                              <a:latin typeface="Cambria Math" panose="02040503050406030204" pitchFamily="18" charset="0"/>
                            </a:rPr>
                            <m:t>𝑥</m:t>
                          </m:r>
                          <m:r>
                            <a:rPr lang="en-US" sz="4200" b="0" i="1" smtClean="0">
                              <a:latin typeface="Cambria Math" panose="02040503050406030204" pitchFamily="18" charset="0"/>
                            </a:rPr>
                            <m:t>−</m:t>
                          </m:r>
                          <m:sSub>
                            <m:sSubPr>
                              <m:ctrlPr>
                                <a:rPr lang="en-US" sz="4200" b="0" i="1" smtClean="0">
                                  <a:latin typeface="Cambria Math" panose="02040503050406030204" pitchFamily="18" charset="0"/>
                                </a:rPr>
                              </m:ctrlPr>
                            </m:sSubPr>
                            <m:e>
                              <m:r>
                                <a:rPr lang="en-US" sz="4200" b="0" i="1" smtClean="0">
                                  <a:latin typeface="Cambria Math" panose="02040503050406030204" pitchFamily="18" charset="0"/>
                                </a:rPr>
                                <m:t>𝑥</m:t>
                              </m:r>
                            </m:e>
                            <m:sub>
                              <m:r>
                                <a:rPr lang="en-US" sz="4200" b="0" i="1" smtClean="0">
                                  <a:latin typeface="Cambria Math" panose="02040503050406030204" pitchFamily="18" charset="0"/>
                                </a:rPr>
                                <m:t>𝑏</m:t>
                              </m:r>
                            </m:sub>
                          </m:sSub>
                        </m:e>
                      </m:d>
                      <m:r>
                        <a:rPr lang="en-US" sz="4200" b="0" i="1" smtClean="0">
                          <a:latin typeface="Cambria Math" panose="02040503050406030204" pitchFamily="18" charset="0"/>
                        </a:rPr>
                        <m:t>−</m:t>
                      </m:r>
                      <m:sSub>
                        <m:sSubPr>
                          <m:ctrlPr>
                            <a:rPr lang="en-US" sz="4200" b="0" i="1" smtClean="0">
                              <a:latin typeface="Cambria Math" panose="02040503050406030204" pitchFamily="18" charset="0"/>
                            </a:rPr>
                          </m:ctrlPr>
                        </m:sSubPr>
                        <m:e>
                          <m:r>
                            <a:rPr lang="en-US" sz="4200" b="0" i="1" smtClean="0">
                              <a:latin typeface="Cambria Math" panose="02040503050406030204" pitchFamily="18" charset="0"/>
                            </a:rPr>
                            <m:t>𝐾</m:t>
                          </m:r>
                        </m:e>
                        <m:sub>
                          <m:r>
                            <a:rPr lang="en-US" sz="4200" b="0" i="1" smtClean="0">
                              <a:latin typeface="Cambria Math" panose="02040503050406030204" pitchFamily="18" charset="0"/>
                            </a:rPr>
                            <m:t>𝑚</m:t>
                          </m:r>
                        </m:sub>
                      </m:sSub>
                      <m:d>
                        <m:dPr>
                          <m:ctrlPr>
                            <a:rPr lang="en-US" sz="4200" b="0" i="1" smtClean="0">
                              <a:latin typeface="Cambria Math" panose="02040503050406030204" pitchFamily="18" charset="0"/>
                            </a:rPr>
                          </m:ctrlPr>
                        </m:dPr>
                        <m:e>
                          <m:r>
                            <a:rPr lang="en-US" sz="4200" b="0" i="1" smtClean="0">
                              <a:latin typeface="Cambria Math" panose="02040503050406030204" pitchFamily="18" charset="0"/>
                            </a:rPr>
                            <m:t>𝑥</m:t>
                          </m:r>
                          <m:r>
                            <a:rPr lang="en-US" sz="4200" b="0" i="1" smtClean="0">
                              <a:latin typeface="Cambria Math" panose="02040503050406030204" pitchFamily="18" charset="0"/>
                            </a:rPr>
                            <m:t>−</m:t>
                          </m:r>
                          <m:sSub>
                            <m:sSubPr>
                              <m:ctrlPr>
                                <a:rPr lang="en-US" sz="4200" b="0" i="1" smtClean="0">
                                  <a:latin typeface="Cambria Math" panose="02040503050406030204" pitchFamily="18" charset="0"/>
                                </a:rPr>
                              </m:ctrlPr>
                            </m:sSubPr>
                            <m:e>
                              <m:r>
                                <a:rPr lang="en-US" sz="4200" b="0" i="1" smtClean="0">
                                  <a:latin typeface="Cambria Math" panose="02040503050406030204" pitchFamily="18" charset="0"/>
                                </a:rPr>
                                <m:t>𝑥</m:t>
                              </m:r>
                            </m:e>
                            <m:sub>
                              <m:r>
                                <a:rPr lang="en-US" sz="4200" b="0" i="1" smtClean="0">
                                  <a:latin typeface="Cambria Math" panose="02040503050406030204" pitchFamily="18" charset="0"/>
                                </a:rPr>
                                <m:t>𝑚</m:t>
                              </m:r>
                            </m:sub>
                          </m:sSub>
                        </m:e>
                      </m:d>
                      <m:r>
                        <a:rPr lang="en-US" sz="4200" b="0" i="1" smtClean="0">
                          <a:latin typeface="Cambria Math" panose="02040503050406030204" pitchFamily="18" charset="0"/>
                        </a:rPr>
                        <m:t>−</m:t>
                      </m:r>
                      <m:d>
                        <m:dPr>
                          <m:ctrlPr>
                            <a:rPr lang="en-US" sz="4200" b="0" i="1" smtClean="0">
                              <a:latin typeface="Cambria Math" panose="02040503050406030204" pitchFamily="18" charset="0"/>
                            </a:rPr>
                          </m:ctrlPr>
                        </m:dPr>
                        <m:e>
                          <m:sSub>
                            <m:sSubPr>
                              <m:ctrlPr>
                                <a:rPr lang="en-US" sz="4200" b="0" i="1" smtClean="0">
                                  <a:latin typeface="Cambria Math" panose="02040503050406030204" pitchFamily="18" charset="0"/>
                                </a:rPr>
                              </m:ctrlPr>
                            </m:sSubPr>
                            <m:e>
                              <m:r>
                                <a:rPr lang="en-US" sz="4200" b="0" i="1" smtClean="0">
                                  <a:latin typeface="Cambria Math" panose="02040503050406030204" pitchFamily="18" charset="0"/>
                                </a:rPr>
                                <m:t>𝐶</m:t>
                              </m:r>
                            </m:e>
                            <m:sub>
                              <m:r>
                                <a:rPr lang="en-US" sz="4200" b="0" i="1" smtClean="0">
                                  <a:latin typeface="Cambria Math" panose="02040503050406030204" pitchFamily="18" charset="0"/>
                                </a:rPr>
                                <m:t>𝑚</m:t>
                              </m:r>
                            </m:sub>
                          </m:sSub>
                          <m:r>
                            <a:rPr lang="en-US" sz="4200" b="0" i="1" smtClean="0">
                              <a:latin typeface="Cambria Math" panose="02040503050406030204" pitchFamily="18" charset="0"/>
                            </a:rPr>
                            <m:t>+</m:t>
                          </m:r>
                          <m:sSub>
                            <m:sSubPr>
                              <m:ctrlPr>
                                <a:rPr lang="en-US" sz="4200" b="0" i="1" smtClean="0">
                                  <a:latin typeface="Cambria Math" panose="02040503050406030204" pitchFamily="18" charset="0"/>
                                </a:rPr>
                              </m:ctrlPr>
                            </m:sSubPr>
                            <m:e>
                              <m:r>
                                <a:rPr lang="en-US" sz="4200" b="0" i="1" smtClean="0">
                                  <a:latin typeface="Cambria Math" panose="02040503050406030204" pitchFamily="18" charset="0"/>
                                </a:rPr>
                                <m:t>𝐶</m:t>
                              </m:r>
                            </m:e>
                            <m:sub>
                              <m:r>
                                <a:rPr lang="en-US" sz="4200" b="0" i="1" smtClean="0">
                                  <a:latin typeface="Cambria Math" panose="02040503050406030204" pitchFamily="18" charset="0"/>
                                </a:rPr>
                                <m:t>𝑏</m:t>
                              </m:r>
                            </m:sub>
                          </m:sSub>
                        </m:e>
                      </m:d>
                      <m:acc>
                        <m:accPr>
                          <m:chr m:val="̇"/>
                          <m:ctrlPr>
                            <a:rPr lang="en-US" sz="4200" b="0" i="1" smtClean="0">
                              <a:latin typeface="Cambria Math" panose="02040503050406030204" pitchFamily="18" charset="0"/>
                            </a:rPr>
                          </m:ctrlPr>
                        </m:accPr>
                        <m:e>
                          <m:r>
                            <a:rPr lang="en-US" sz="4200" b="0" i="1" smtClean="0">
                              <a:latin typeface="Cambria Math" panose="02040503050406030204" pitchFamily="18" charset="0"/>
                            </a:rPr>
                            <m:t>𝑥</m:t>
                          </m:r>
                        </m:e>
                      </m:acc>
                      <m:r>
                        <a:rPr lang="en-US" sz="4200" b="0" i="1" smtClean="0">
                          <a:latin typeface="Cambria Math" panose="02040503050406030204" pitchFamily="18" charset="0"/>
                        </a:rPr>
                        <m:t>+</m:t>
                      </m:r>
                      <m:r>
                        <a:rPr lang="en-US" sz="4200" b="0" i="1" smtClean="0">
                          <a:latin typeface="Cambria Math" panose="02040503050406030204" pitchFamily="18" charset="0"/>
                        </a:rPr>
                        <m:t>𝑓</m:t>
                      </m:r>
                      <m:d>
                        <m:dPr>
                          <m:ctrlPr>
                            <a:rPr lang="en-US" sz="4200" b="0" i="1" smtClean="0">
                              <a:latin typeface="Cambria Math" panose="02040503050406030204" pitchFamily="18" charset="0"/>
                            </a:rPr>
                          </m:ctrlPr>
                        </m:dPr>
                        <m:e>
                          <m:r>
                            <a:rPr lang="en-US" sz="4200" b="0" i="1" smtClean="0">
                              <a:latin typeface="Cambria Math" panose="02040503050406030204" pitchFamily="18" charset="0"/>
                            </a:rPr>
                            <m:t>𝑡</m:t>
                          </m:r>
                        </m:e>
                      </m:d>
                      <m:r>
                        <a:rPr lang="en-US" sz="4200" b="0" i="1" smtClean="0">
                          <a:latin typeface="Cambria Math" panose="02040503050406030204" pitchFamily="18" charset="0"/>
                        </a:rPr>
                        <m:t>=</m:t>
                      </m:r>
                      <m:r>
                        <a:rPr lang="en-US" sz="4200" b="0" i="1" smtClean="0">
                          <a:latin typeface="Cambria Math" panose="02040503050406030204" pitchFamily="18" charset="0"/>
                        </a:rPr>
                        <m:t>𝑀</m:t>
                      </m:r>
                      <m:acc>
                        <m:accPr>
                          <m:chr m:val="̈"/>
                          <m:ctrlPr>
                            <a:rPr lang="en-US" sz="4200" b="0" i="1" smtClean="0">
                              <a:latin typeface="Cambria Math" panose="02040503050406030204" pitchFamily="18" charset="0"/>
                            </a:rPr>
                          </m:ctrlPr>
                        </m:accPr>
                        <m:e>
                          <m:r>
                            <a:rPr lang="en-US" sz="4200" b="0" i="1" smtClean="0">
                              <a:latin typeface="Cambria Math" panose="02040503050406030204" pitchFamily="18" charset="0"/>
                            </a:rPr>
                            <m:t>𝑥</m:t>
                          </m:r>
                        </m:e>
                      </m:acc>
                    </m:oMath>
                  </m:oMathPara>
                </a14:m>
                <a:endParaRPr lang="en-US" sz="4200" dirty="0"/>
              </a:p>
            </p:txBody>
          </p:sp>
        </mc:Choice>
        <mc:Fallback xmlns="">
          <p:sp>
            <p:nvSpPr>
              <p:cNvPr id="9" name="TextBox 8"/>
              <p:cNvSpPr txBox="1">
                <a:spLocks noRot="1" noChangeAspect="1" noMove="1" noResize="1" noEditPoints="1" noAdjustHandles="1" noChangeArrowheads="1" noChangeShapeType="1" noTextEdit="1"/>
              </p:cNvSpPr>
              <p:nvPr/>
            </p:nvSpPr>
            <p:spPr>
              <a:xfrm>
                <a:off x="27810169" y="3581400"/>
                <a:ext cx="15166631" cy="6647974"/>
              </a:xfrm>
              <a:prstGeom prst="rect">
                <a:avLst/>
              </a:prstGeom>
              <a:blipFill>
                <a:blip r:embed="rId3"/>
                <a:stretch>
                  <a:fillRect l="-3775" t="-4304" r="-2008"/>
                </a:stretch>
              </a:blipFill>
              <a:ln>
                <a:solidFill>
                  <a:schemeClr val="tx1"/>
                </a:solidFill>
              </a:ln>
            </p:spPr>
            <p:txBody>
              <a:bodyPr/>
              <a:lstStyle/>
              <a:p>
                <a:r>
                  <a:rPr lang="en-US">
                    <a:noFill/>
                  </a:rPr>
                  <a:t> </a:t>
                </a:r>
              </a:p>
            </p:txBody>
          </p:sp>
        </mc:Fallback>
      </mc:AlternateContent>
      <p:sp>
        <p:nvSpPr>
          <p:cNvPr id="10" name="TextBox 9"/>
          <p:cNvSpPr txBox="1"/>
          <p:nvPr/>
        </p:nvSpPr>
        <p:spPr>
          <a:xfrm>
            <a:off x="27810169" y="10287000"/>
            <a:ext cx="15166631" cy="9848850"/>
          </a:xfrm>
          <a:prstGeom prst="rect">
            <a:avLst/>
          </a:prstGeom>
          <a:noFill/>
          <a:ln>
            <a:solidFill>
              <a:schemeClr val="tx1"/>
            </a:solidFill>
          </a:ln>
        </p:spPr>
        <p:txBody>
          <a:bodyPr wrap="square" rtlCol="0">
            <a:spAutoFit/>
          </a:bodyPr>
          <a:lstStyle/>
          <a:p>
            <a:r>
              <a:rPr lang="en-US" sz="8800" b="1" dirty="0"/>
              <a:t>Results</a:t>
            </a:r>
            <a:endParaRPr lang="en-US" sz="9600" b="1" dirty="0"/>
          </a:p>
          <a:p>
            <a:r>
              <a:rPr lang="en-US" sz="4200" dirty="0"/>
              <a:t>Calculating the theoretical deformation showed that the exponential decay had a parabolic curve resulting in an optimal prestress of 140MPa (Figure 2); whereas the impulse forcing function increased from the start, with an optimal prestress of under 100MPa (Figure 3).  This alludes to the fact that the impulse force acts in such a short time that the main constraint to worry about would be yielding.  CAD modeling showed unique results based on the version of modeling used (1 vs. 32 bolts).  The full system model (Figure 3) was able to replicate deformation accurately, but the single bolt model showed more accurate stress distributions.  Deformation on impulse vs. exponential decay was 0.17mm compared to 0.2mm on a prestress value of 200MPa on the system model.  The proper stress distribution garnered from the single bolt model is shown in Figure 4.</a:t>
            </a:r>
          </a:p>
        </p:txBody>
      </p:sp>
      <p:sp>
        <p:nvSpPr>
          <p:cNvPr id="11" name="TextBox 10"/>
          <p:cNvSpPr txBox="1"/>
          <p:nvPr/>
        </p:nvSpPr>
        <p:spPr>
          <a:xfrm>
            <a:off x="27810169" y="20269200"/>
            <a:ext cx="15166631" cy="6924973"/>
          </a:xfrm>
          <a:prstGeom prst="rect">
            <a:avLst/>
          </a:prstGeom>
          <a:noFill/>
          <a:ln>
            <a:solidFill>
              <a:schemeClr val="tx1"/>
            </a:solidFill>
          </a:ln>
        </p:spPr>
        <p:txBody>
          <a:bodyPr wrap="square" rtlCol="0">
            <a:spAutoFit/>
          </a:bodyPr>
          <a:lstStyle/>
          <a:p>
            <a:r>
              <a:rPr lang="en-US" sz="8800" b="1" dirty="0"/>
              <a:t>Conclusion &amp; Next Steps</a:t>
            </a:r>
          </a:p>
          <a:p>
            <a:pPr>
              <a:buFont typeface="Arial" pitchFamily="34" charset="0"/>
              <a:buChar char="•"/>
            </a:pPr>
            <a:r>
              <a:rPr lang="en-US" sz="4800" dirty="0"/>
              <a:t> </a:t>
            </a:r>
            <a:r>
              <a:rPr lang="en-US" sz="4200" dirty="0"/>
              <a:t>The stress distribution and deformation were agreeable between CAD and theoretical designs on both the impulse and the exponential decay verification.</a:t>
            </a:r>
          </a:p>
          <a:p>
            <a:pPr>
              <a:buFont typeface="Arial" pitchFamily="34" charset="0"/>
              <a:buChar char="•"/>
            </a:pPr>
            <a:r>
              <a:rPr lang="en-US" sz="4200" dirty="0"/>
              <a:t> The way forward would be to eventually merge the two CAD designs to be agreeable on both fronts: deformation and stress with both geometries.  Ideally for the single bolt given the higher mesh element density for more accurate information gained from each study.</a:t>
            </a:r>
          </a:p>
        </p:txBody>
      </p:sp>
      <p:sp>
        <p:nvSpPr>
          <p:cNvPr id="12" name="TextBox 11"/>
          <p:cNvSpPr txBox="1"/>
          <p:nvPr/>
        </p:nvSpPr>
        <p:spPr>
          <a:xfrm>
            <a:off x="27810169" y="29033212"/>
            <a:ext cx="15166631" cy="3046988"/>
          </a:xfrm>
          <a:prstGeom prst="rect">
            <a:avLst/>
          </a:prstGeom>
          <a:noFill/>
          <a:ln>
            <a:solidFill>
              <a:schemeClr val="tx1"/>
            </a:solidFill>
          </a:ln>
        </p:spPr>
        <p:txBody>
          <a:bodyPr wrap="square" rtlCol="0">
            <a:spAutoFit/>
          </a:bodyPr>
          <a:lstStyle/>
          <a:p>
            <a:r>
              <a:rPr lang="en-US" sz="3200" dirty="0"/>
              <a:t>References</a:t>
            </a:r>
          </a:p>
          <a:p>
            <a:r>
              <a:rPr lang="en-US" sz="3200" dirty="0"/>
              <a:t>Bickford, J. H. (2008). </a:t>
            </a:r>
            <a:r>
              <a:rPr lang="en-US" sz="3200" i="1" dirty="0"/>
              <a:t>Introduction to the Design and Behavior of Bolted Joints, Fourth Edition </a:t>
            </a:r>
            <a:r>
              <a:rPr lang="en-US" sz="3200" dirty="0"/>
              <a:t>(4th ed.). Taylor &amp; Francis.</a:t>
            </a:r>
          </a:p>
          <a:p>
            <a:r>
              <a:rPr lang="en-US" sz="3200" dirty="0" err="1"/>
              <a:t>Esmailzadeh</a:t>
            </a:r>
            <a:r>
              <a:rPr lang="en-US" sz="3200" dirty="0"/>
              <a:t>, E., </a:t>
            </a:r>
            <a:r>
              <a:rPr lang="en-US" sz="3200" dirty="0" err="1"/>
              <a:t>Ghorashi</a:t>
            </a:r>
            <a:r>
              <a:rPr lang="en-US" sz="3200" dirty="0"/>
              <a:t>, M., &amp; </a:t>
            </a:r>
            <a:r>
              <a:rPr lang="en-US" sz="3200" dirty="0" err="1"/>
              <a:t>Ohadi</a:t>
            </a:r>
            <a:r>
              <a:rPr lang="en-US" sz="3200" dirty="0"/>
              <a:t>, A. R. (1996). Analysis of Preloaded Bolted Joints Under Exponentially Decaying Pressure. </a:t>
            </a:r>
            <a:r>
              <a:rPr lang="en-US" sz="3200" i="1" dirty="0"/>
              <a:t>Journal of Pressure Vessel Technology</a:t>
            </a:r>
            <a:r>
              <a:rPr lang="en-US" sz="3200" dirty="0"/>
              <a:t>, 118(4), 393–398. </a:t>
            </a:r>
            <a:r>
              <a:rPr lang="en-US" sz="3200" dirty="0">
                <a:hlinkClick r:id="rId4"/>
              </a:rPr>
              <a:t>https://doi.org/10.1115/1.2842204</a:t>
            </a:r>
            <a:endParaRPr lang="en-US" sz="3200" dirty="0"/>
          </a:p>
        </p:txBody>
      </p:sp>
      <p:grpSp>
        <p:nvGrpSpPr>
          <p:cNvPr id="25" name="Group 24">
            <a:extLst>
              <a:ext uri="{FF2B5EF4-FFF2-40B4-BE49-F238E27FC236}">
                <a16:creationId xmlns:a16="http://schemas.microsoft.com/office/drawing/2014/main" id="{99AF1D83-A6EC-4FCD-B24F-D0960B8A95C2}"/>
              </a:ext>
            </a:extLst>
          </p:cNvPr>
          <p:cNvGrpSpPr/>
          <p:nvPr/>
        </p:nvGrpSpPr>
        <p:grpSpPr>
          <a:xfrm>
            <a:off x="14994638" y="17068800"/>
            <a:ext cx="11623040" cy="8126575"/>
            <a:chOff x="14994638" y="17456356"/>
            <a:chExt cx="11623040" cy="8126575"/>
          </a:xfrm>
        </p:grpSpPr>
        <p:sp>
          <p:nvSpPr>
            <p:cNvPr id="15" name="Rectangle 14"/>
            <p:cNvSpPr/>
            <p:nvPr/>
          </p:nvSpPr>
          <p:spPr>
            <a:xfrm>
              <a:off x="14994638" y="17456356"/>
              <a:ext cx="11623040" cy="6803136"/>
            </a:xfrm>
            <a:prstGeom prst="rect">
              <a:avLst/>
            </a:prstGeom>
            <a:blipFill>
              <a:blip r:embed="rId5">
                <a:extLst>
                  <a:ext uri="{28A0092B-C50C-407E-A947-70E740481C1C}">
                    <a14:useLocalDpi xmlns:a14="http://schemas.microsoft.com/office/drawing/2010/main" val="0"/>
                  </a:ext>
                </a:extLst>
              </a:blip>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6032738" y="24259492"/>
              <a:ext cx="9546841" cy="1323439"/>
            </a:xfrm>
            <a:prstGeom prst="rect">
              <a:avLst/>
            </a:prstGeom>
            <a:noFill/>
          </p:spPr>
          <p:txBody>
            <a:bodyPr wrap="square" rtlCol="0">
              <a:spAutoFit/>
            </a:bodyPr>
            <a:lstStyle/>
            <a:p>
              <a:pPr algn="ctr"/>
              <a:r>
                <a:rPr lang="en-US" sz="4000" dirty="0"/>
                <a:t>Figure 3. Full System Bolt Shank Deformation Maximums (Impulse)</a:t>
              </a:r>
            </a:p>
          </p:txBody>
        </p:sp>
      </p:grpSp>
      <p:grpSp>
        <p:nvGrpSpPr>
          <p:cNvPr id="2" name="Group 1">
            <a:extLst>
              <a:ext uri="{FF2B5EF4-FFF2-40B4-BE49-F238E27FC236}">
                <a16:creationId xmlns:a16="http://schemas.microsoft.com/office/drawing/2014/main" id="{9D940845-76BC-4071-9454-57ECDB4B7CCD}"/>
              </a:ext>
            </a:extLst>
          </p:cNvPr>
          <p:cNvGrpSpPr/>
          <p:nvPr/>
        </p:nvGrpSpPr>
        <p:grpSpPr>
          <a:xfrm>
            <a:off x="14994638" y="25195375"/>
            <a:ext cx="11753120" cy="6966659"/>
            <a:chOff x="15156756" y="25755600"/>
            <a:chExt cx="11623040" cy="6194286"/>
          </a:xfrm>
        </p:grpSpPr>
        <p:sp>
          <p:nvSpPr>
            <p:cNvPr id="20" name="Rectangle 19"/>
            <p:cNvSpPr/>
            <p:nvPr/>
          </p:nvSpPr>
          <p:spPr>
            <a:xfrm>
              <a:off x="15156756" y="25755600"/>
              <a:ext cx="11623040" cy="5486400"/>
            </a:xfrm>
            <a:prstGeom prst="rect">
              <a:avLst/>
            </a:prstGeom>
            <a:blipFill dpi="0" rotWithShape="1">
              <a:blip r:embed="rId6">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6072543" y="31242000"/>
              <a:ext cx="9791463" cy="707886"/>
            </a:xfrm>
            <a:prstGeom prst="rect">
              <a:avLst/>
            </a:prstGeom>
            <a:noFill/>
          </p:spPr>
          <p:txBody>
            <a:bodyPr wrap="none" rtlCol="0">
              <a:spAutoFit/>
            </a:bodyPr>
            <a:lstStyle/>
            <a:p>
              <a:pPr algn="ctr"/>
              <a:r>
                <a:rPr lang="en-US" sz="4000" dirty="0"/>
                <a:t>Figure 4. Stress Distribution along a single bolt</a:t>
              </a:r>
            </a:p>
          </p:txBody>
        </p:sp>
      </p:grpSp>
      <p:grpSp>
        <p:nvGrpSpPr>
          <p:cNvPr id="14" name="Group 13">
            <a:extLst>
              <a:ext uri="{FF2B5EF4-FFF2-40B4-BE49-F238E27FC236}">
                <a16:creationId xmlns:a16="http://schemas.microsoft.com/office/drawing/2014/main" id="{A3BEB159-B3A1-4FB4-A83E-0BC97C848ECC}"/>
              </a:ext>
            </a:extLst>
          </p:cNvPr>
          <p:cNvGrpSpPr/>
          <p:nvPr/>
        </p:nvGrpSpPr>
        <p:grpSpPr>
          <a:xfrm>
            <a:off x="15124718" y="10058400"/>
            <a:ext cx="11623040" cy="6713607"/>
            <a:chOff x="15062200" y="12329970"/>
            <a:chExt cx="11623040" cy="6125989"/>
          </a:xfrm>
        </p:grpSpPr>
        <p:sp>
          <p:nvSpPr>
            <p:cNvPr id="22" name="Rectangle 21"/>
            <p:cNvSpPr/>
            <p:nvPr/>
          </p:nvSpPr>
          <p:spPr>
            <a:xfrm>
              <a:off x="15062200" y="12329970"/>
              <a:ext cx="11623040" cy="5486400"/>
            </a:xfrm>
            <a:prstGeom prst="rect">
              <a:avLst/>
            </a:prstGeom>
            <a:blipFill>
              <a:blip r:embed="rId7">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16330489" y="17810032"/>
              <a:ext cx="9086462" cy="645927"/>
            </a:xfrm>
            <a:prstGeom prst="rect">
              <a:avLst/>
            </a:prstGeom>
            <a:noFill/>
          </p:spPr>
          <p:txBody>
            <a:bodyPr wrap="none" rtlCol="0">
              <a:spAutoFit/>
            </a:bodyPr>
            <a:lstStyle/>
            <a:p>
              <a:pPr algn="ctr"/>
              <a:r>
                <a:rPr lang="en-US" sz="4000" dirty="0"/>
                <a:t>Figure 2. Undamped Exponential Response</a:t>
              </a:r>
            </a:p>
          </p:txBody>
        </p:sp>
      </p:gr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828800" y="1371600"/>
            <a:ext cx="6563678" cy="1914406"/>
          </a:xfrm>
          <a:prstGeom prst="rect">
            <a:avLst/>
          </a:prstGeom>
        </p:spPr>
      </p:pic>
      <p:grpSp>
        <p:nvGrpSpPr>
          <p:cNvPr id="24" name="Group 23">
            <a:extLst>
              <a:ext uri="{FF2B5EF4-FFF2-40B4-BE49-F238E27FC236}">
                <a16:creationId xmlns:a16="http://schemas.microsoft.com/office/drawing/2014/main" id="{DE725AF9-28BD-4C9E-AAEA-B23C7D77955B}"/>
              </a:ext>
            </a:extLst>
          </p:cNvPr>
          <p:cNvGrpSpPr/>
          <p:nvPr/>
        </p:nvGrpSpPr>
        <p:grpSpPr>
          <a:xfrm>
            <a:off x="15125226" y="3657600"/>
            <a:ext cx="11622024" cy="6056650"/>
            <a:chOff x="15095728" y="4557236"/>
            <a:chExt cx="11622024" cy="6056650"/>
          </a:xfrm>
        </p:grpSpPr>
        <p:pic>
          <p:nvPicPr>
            <p:cNvPr id="3" name="Picture 2">
              <a:extLst>
                <a:ext uri="{FF2B5EF4-FFF2-40B4-BE49-F238E27FC236}">
                  <a16:creationId xmlns:a16="http://schemas.microsoft.com/office/drawing/2014/main" id="{9C315E9E-6D7B-4026-94E2-E3C80D118880}"/>
                </a:ext>
              </a:extLst>
            </p:cNvPr>
            <p:cNvPicPr>
              <a:picLocks/>
            </p:cNvPicPr>
            <p:nvPr/>
          </p:nvPicPr>
          <p:blipFill rotWithShape="1">
            <a:blip r:embed="rId9">
              <a:extLst>
                <a:ext uri="{28A0092B-C50C-407E-A947-70E740481C1C}">
                  <a14:useLocalDpi xmlns:a14="http://schemas.microsoft.com/office/drawing/2010/main" val="0"/>
                </a:ext>
              </a:extLst>
            </a:blip>
            <a:srcRect t="10116" b="25334"/>
            <a:stretch/>
          </p:blipFill>
          <p:spPr>
            <a:xfrm>
              <a:off x="15095728" y="4557236"/>
              <a:ext cx="11622024" cy="5348764"/>
            </a:xfrm>
            <a:prstGeom prst="rect">
              <a:avLst/>
            </a:prstGeom>
          </p:spPr>
        </p:pic>
        <p:sp>
          <p:nvSpPr>
            <p:cNvPr id="19" name="TextBox 18">
              <a:extLst>
                <a:ext uri="{FF2B5EF4-FFF2-40B4-BE49-F238E27FC236}">
                  <a16:creationId xmlns:a16="http://schemas.microsoft.com/office/drawing/2014/main" id="{0EDCE25A-F31B-4EEB-921E-BE78CE570941}"/>
                </a:ext>
              </a:extLst>
            </p:cNvPr>
            <p:cNvSpPr txBox="1"/>
            <p:nvPr/>
          </p:nvSpPr>
          <p:spPr>
            <a:xfrm>
              <a:off x="16908529" y="9906000"/>
              <a:ext cx="7996420" cy="707886"/>
            </a:xfrm>
            <a:prstGeom prst="rect">
              <a:avLst/>
            </a:prstGeom>
            <a:noFill/>
          </p:spPr>
          <p:txBody>
            <a:bodyPr wrap="none" rtlCol="0">
              <a:spAutoFit/>
            </a:bodyPr>
            <a:lstStyle/>
            <a:p>
              <a:pPr algn="ctr"/>
              <a:r>
                <a:rPr lang="en-US" sz="4000" dirty="0"/>
                <a:t>Figure 1. Full System Representation</a:t>
              </a:r>
            </a:p>
          </p:txBody>
        </p:sp>
      </p:grpSp>
      <p:sp>
        <p:nvSpPr>
          <p:cNvPr id="26" name="TextBox 25">
            <a:extLst>
              <a:ext uri="{FF2B5EF4-FFF2-40B4-BE49-F238E27FC236}">
                <a16:creationId xmlns:a16="http://schemas.microsoft.com/office/drawing/2014/main" id="{3F715008-D5E2-4BE3-80AA-20FE178387D8}"/>
              </a:ext>
            </a:extLst>
          </p:cNvPr>
          <p:cNvSpPr txBox="1"/>
          <p:nvPr/>
        </p:nvSpPr>
        <p:spPr>
          <a:xfrm>
            <a:off x="27813000" y="27310140"/>
            <a:ext cx="15166631" cy="1569660"/>
          </a:xfrm>
          <a:prstGeom prst="rect">
            <a:avLst/>
          </a:prstGeom>
          <a:noFill/>
          <a:ln>
            <a:solidFill>
              <a:schemeClr val="tx1"/>
            </a:solidFill>
          </a:ln>
        </p:spPr>
        <p:txBody>
          <a:bodyPr wrap="square" rtlCol="0">
            <a:spAutoFit/>
          </a:bodyPr>
          <a:lstStyle/>
          <a:p>
            <a:r>
              <a:rPr lang="en-US" sz="3200" dirty="0"/>
              <a:t>Acknowledgements:</a:t>
            </a:r>
          </a:p>
          <a:p>
            <a:r>
              <a:rPr lang="en-US" sz="3200" dirty="0"/>
              <a:t>I’d like to thank Dr. </a:t>
            </a:r>
            <a:r>
              <a:rPr lang="en-US" sz="3200" dirty="0" err="1"/>
              <a:t>Ghorashi</a:t>
            </a:r>
            <a:r>
              <a:rPr lang="en-US" sz="3200" dirty="0"/>
              <a:t> for pushing me to squeeze every bit of detail out of the project that I could.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26BBB2A7-C1DD-4E9A-93AF-49F78509E5CB}">
  <ds:schemaRefs>
    <ds:schemaRef ds:uri="ESRI.ArcGIS.Mapping.OfficeIntegration.PowerPointInfo"/>
  </ds:schemaRefs>
</ds:datastoreItem>
</file>

<file path=customXml/itemProps2.xml><?xml version="1.0" encoding="utf-8"?>
<ds:datastoreItem xmlns:ds="http://schemas.openxmlformats.org/officeDocument/2006/customXml" ds:itemID="{830E5802-F748-4050-B7CC-8B9F233E20FD}">
  <ds:schemaRefs>
    <ds:schemaRef ds:uri="ESRI.ArcGIS.Mapping.OfficeIntegration.PowerPointInfo"/>
  </ds:schemaRefs>
</ds:datastoreItem>
</file>

<file path=customXml/itemProps3.xml><?xml version="1.0" encoding="utf-8"?>
<ds:datastoreItem xmlns:ds="http://schemas.openxmlformats.org/officeDocument/2006/customXml" ds:itemID="{7D900A4B-A443-456D-BDC7-666F4B6E428C}">
  <ds:schemaRefs>
    <ds:schemaRef ds:uri="ESRI.ArcGIS.Mapping.OfficeIntegration.PowerPointInfo"/>
  </ds:schemaRefs>
</ds:datastoreItem>
</file>

<file path=customXml/itemProps4.xml><?xml version="1.0" encoding="utf-8"?>
<ds:datastoreItem xmlns:ds="http://schemas.openxmlformats.org/officeDocument/2006/customXml" ds:itemID="{7A6F6D19-0669-4D4C-83BF-1534D703C2D4}">
  <ds:schemaRefs>
    <ds:schemaRef ds:uri="ESRI.ArcGIS.Mapping.OfficeIntegration.PowerPointInfo"/>
  </ds:schemaRefs>
</ds:datastoreItem>
</file>

<file path=customXml/itemProps5.xml><?xml version="1.0" encoding="utf-8"?>
<ds:datastoreItem xmlns:ds="http://schemas.openxmlformats.org/officeDocument/2006/customXml" ds:itemID="{5147F717-885B-4360-A510-4D849D4BAA7F}">
  <ds:schemaRefs>
    <ds:schemaRef ds:uri="ESRI.ArcGIS.Mapping.OfficeIntegration.PowerPointInfo"/>
  </ds:schemaRefs>
</ds:datastoreItem>
</file>

<file path=customXml/itemProps6.xml><?xml version="1.0" encoding="utf-8"?>
<ds:datastoreItem xmlns:ds="http://schemas.openxmlformats.org/officeDocument/2006/customXml" ds:itemID="{A0A59AC0-36B0-43B1-95E9-7C44E9427A20}">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otalTime>1765</TotalTime>
  <Words>957</Words>
  <Application>Microsoft Office PowerPoint</Application>
  <PresentationFormat>Custom</PresentationFormat>
  <Paragraphs>29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Analysis of Preload in Bolted Joints under Impulse Albert Dusseault | Advisor: Mehrdaad Ghorashi | University of Southern Maine, Engineering Department</vt:lpstr>
    </vt:vector>
  </TitlesOfParts>
  <Company>University of Southern Maine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Banner: A Descriptive Title Your Name &amp; Affiliation, Your Co-author’s Names &amp; Affiliations, Your Mentor’s Name &amp; Affiliation</dc:title>
  <dc:creator>Tech Bench</dc:creator>
  <cp:lastModifiedBy>Albert Dusseault</cp:lastModifiedBy>
  <cp:revision>15</cp:revision>
  <dcterms:created xsi:type="dcterms:W3CDTF">2011-03-12T02:33:24Z</dcterms:created>
  <dcterms:modified xsi:type="dcterms:W3CDTF">2022-04-25T14:36:53Z</dcterms:modified>
</cp:coreProperties>
</file>