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43891200" cy="329184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71" autoAdjust="0"/>
    <p:restoredTop sz="94660"/>
  </p:normalViewPr>
  <p:slideViewPr>
    <p:cSldViewPr snapToGrid="0">
      <p:cViewPr>
        <p:scale>
          <a:sx n="30" d="100"/>
          <a:sy n="30" d="100"/>
        </p:scale>
        <p:origin x="19"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Population</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517F-45F8-8B31-E11C0FF0F927}"/>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517F-45F8-8B31-E11C0FF0F927}"/>
              </c:ext>
            </c:extLst>
          </c:dPt>
          <c:dLbls>
            <c:dLbl>
              <c:idx val="0"/>
              <c:layout>
                <c:manualLayout>
                  <c:x val="-0.23364171764163083"/>
                  <c:y val="-7.5477960460503785E-2"/>
                </c:manualLayout>
              </c:layout>
              <c:tx>
                <c:rich>
                  <a:bodyPr rot="0" spcFirstLastPara="1" vertOverflow="ellipsis" vert="horz" wrap="square" lIns="38100" tIns="19050" rIns="38100" bIns="19050" anchor="ctr" anchorCtr="1">
                    <a:spAutoFit/>
                  </a:bodyPr>
                  <a:lstStyle/>
                  <a:p>
                    <a:pPr>
                      <a:defRPr sz="4000" b="0" i="0" u="none" strike="noStrike" kern="1200" baseline="0">
                        <a:solidFill>
                          <a:schemeClr val="tx1">
                            <a:lumMod val="75000"/>
                            <a:lumOff val="25000"/>
                          </a:schemeClr>
                        </a:solidFill>
                        <a:latin typeface="+mn-lt"/>
                        <a:ea typeface="+mn-ea"/>
                        <a:cs typeface="+mn-cs"/>
                      </a:defRPr>
                    </a:pPr>
                    <a:fld id="{6C91A137-0989-40C3-AAAC-F5C9CA3C69F4}" type="VALUE">
                      <a:rPr lang="en-US" sz="4000" baseline="0" smtClean="0"/>
                      <a:pPr>
                        <a:defRPr sz="4000"/>
                      </a:pPr>
                      <a:t>[VALUE]</a:t>
                    </a:fld>
                    <a:r>
                      <a:rPr lang="en-US" sz="4000" baseline="0" dirty="0"/>
                      <a:t>%</a:t>
                    </a:r>
                  </a:p>
                </c:rich>
              </c:tx>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F-45F8-8B31-E11C0FF0F927}"/>
                </c:ext>
              </c:extLst>
            </c:dLbl>
            <c:dLbl>
              <c:idx val="1"/>
              <c:layout>
                <c:manualLayout>
                  <c:x val="0.24519506084466713"/>
                  <c:y val="1.4631075142537392E-2"/>
                </c:manualLayout>
              </c:layout>
              <c:tx>
                <c:rich>
                  <a:bodyPr/>
                  <a:lstStyle/>
                  <a:p>
                    <a:fld id="{A0DE21ED-6514-4ECB-BCAB-A0E80B501D12}" type="VALUE">
                      <a:rPr lang="en-US" sz="4000" baseline="0" smtClean="0"/>
                      <a:pPr/>
                      <a:t>[VALUE]</a:t>
                    </a:fld>
                    <a:r>
                      <a:rPr lang="en-US" sz="4000" baseline="0"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F-45F8-8B31-E11C0FF0F92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Women</c:v>
                </c:pt>
                <c:pt idx="1">
                  <c:v>Men</c:v>
                </c:pt>
              </c:strCache>
            </c:strRef>
          </c:cat>
          <c:val>
            <c:numRef>
              <c:f>Sheet1!$B$2:$B$3</c:f>
              <c:numCache>
                <c:formatCode>General</c:formatCode>
                <c:ptCount val="2"/>
                <c:pt idx="0">
                  <c:v>51</c:v>
                </c:pt>
                <c:pt idx="1">
                  <c:v>49</c:v>
                </c:pt>
              </c:numCache>
            </c:numRef>
          </c:val>
          <c:extLst>
            <c:ext xmlns:c16="http://schemas.microsoft.com/office/drawing/2014/chart" uri="{C3380CC4-5D6E-409C-BE32-E72D297353CC}">
              <c16:uniqueId val="{00000004-517F-45F8-8B31-E11C0FF0F927}"/>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Population</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3-1243-4F29-A9A5-CA58CD606054}"/>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2-1243-4F29-A9A5-CA58CD606054}"/>
              </c:ext>
            </c:extLst>
          </c:dPt>
          <c:dLbls>
            <c:dLbl>
              <c:idx val="0"/>
              <c:layout>
                <c:manualLayout>
                  <c:x val="-0.24415223281204912"/>
                  <c:y val="-0.11637727849657981"/>
                </c:manualLayout>
              </c:layout>
              <c:tx>
                <c:rich>
                  <a:bodyPr rot="0" spcFirstLastPara="1" vertOverflow="ellipsis" vert="horz" wrap="square" lIns="38100" tIns="19050" rIns="38100" bIns="19050" anchor="ctr" anchorCtr="1">
                    <a:spAutoFit/>
                  </a:bodyPr>
                  <a:lstStyle/>
                  <a:p>
                    <a:pPr>
                      <a:defRPr sz="4000" b="0" i="0" u="none" strike="noStrike" kern="1200" baseline="0">
                        <a:solidFill>
                          <a:schemeClr val="tx1">
                            <a:lumMod val="75000"/>
                            <a:lumOff val="25000"/>
                          </a:schemeClr>
                        </a:solidFill>
                        <a:latin typeface="+mn-lt"/>
                        <a:ea typeface="+mn-ea"/>
                        <a:cs typeface="+mn-cs"/>
                      </a:defRPr>
                    </a:pPr>
                    <a:fld id="{6C91A137-0989-40C3-AAAC-F5C9CA3C69F4}" type="VALUE">
                      <a:rPr lang="en-US" sz="4000" baseline="0" smtClean="0"/>
                      <a:pPr>
                        <a:defRPr sz="4000"/>
                      </a:pPr>
                      <a:t>[VALUE]</a:t>
                    </a:fld>
                    <a:r>
                      <a:rPr lang="en-US" sz="4000" baseline="0" dirty="0"/>
                      <a:t>%</a:t>
                    </a:r>
                  </a:p>
                </c:rich>
              </c:tx>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243-4F29-A9A5-CA58CD606054}"/>
                </c:ext>
              </c:extLst>
            </c:dLbl>
            <c:dLbl>
              <c:idx val="1"/>
              <c:layout>
                <c:manualLayout>
                  <c:x val="0.24014458165356473"/>
                  <c:y val="7.3660235356252782E-2"/>
                </c:manualLayout>
              </c:layout>
              <c:tx>
                <c:rich>
                  <a:bodyPr/>
                  <a:lstStyle/>
                  <a:p>
                    <a:fld id="{A0DE21ED-6514-4ECB-BCAB-A0E80B501D12}" type="VALUE">
                      <a:rPr lang="en-US" sz="4000" baseline="0" smtClean="0"/>
                      <a:pPr/>
                      <a:t>[VALUE]</a:t>
                    </a:fld>
                    <a:r>
                      <a:rPr lang="en-US" sz="4000" baseline="0"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243-4F29-A9A5-CA58CD60605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Rural</c:v>
                </c:pt>
                <c:pt idx="1">
                  <c:v>Urban</c:v>
                </c:pt>
              </c:strCache>
            </c:strRef>
          </c:cat>
          <c:val>
            <c:numRef>
              <c:f>Sheet1!$B$2:$B$3</c:f>
              <c:numCache>
                <c:formatCode>General</c:formatCode>
                <c:ptCount val="2"/>
                <c:pt idx="0">
                  <c:v>61</c:v>
                </c:pt>
                <c:pt idx="1">
                  <c:v>39</c:v>
                </c:pt>
              </c:numCache>
            </c:numRef>
          </c:val>
          <c:extLst>
            <c:ext xmlns:c16="http://schemas.microsoft.com/office/drawing/2014/chart" uri="{C3380CC4-5D6E-409C-BE32-E72D297353CC}">
              <c16:uniqueId val="{00000000-1243-4F29-A9A5-CA58CD606054}"/>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DD1643-1325-4FD8-8CAF-0B98F3F8BCB2}"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51985-C464-4E47-8C40-67069261A7EA}" type="slidenum">
              <a:rPr lang="en-US" smtClean="0"/>
              <a:t>‹#›</a:t>
            </a:fld>
            <a:endParaRPr lang="en-US"/>
          </a:p>
        </p:txBody>
      </p:sp>
    </p:spTree>
    <p:extLst>
      <p:ext uri="{BB962C8B-B14F-4D97-AF65-F5344CB8AC3E}">
        <p14:creationId xmlns:p14="http://schemas.microsoft.com/office/powerpoint/2010/main" val="1813164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D1643-1325-4FD8-8CAF-0B98F3F8BCB2}"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51985-C464-4E47-8C40-67069261A7EA}" type="slidenum">
              <a:rPr lang="en-US" smtClean="0"/>
              <a:t>‹#›</a:t>
            </a:fld>
            <a:endParaRPr lang="en-US"/>
          </a:p>
        </p:txBody>
      </p:sp>
    </p:spTree>
    <p:extLst>
      <p:ext uri="{BB962C8B-B14F-4D97-AF65-F5344CB8AC3E}">
        <p14:creationId xmlns:p14="http://schemas.microsoft.com/office/powerpoint/2010/main" val="357673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D1643-1325-4FD8-8CAF-0B98F3F8BCB2}"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51985-C464-4E47-8C40-67069261A7EA}" type="slidenum">
              <a:rPr lang="en-US" smtClean="0"/>
              <a:t>‹#›</a:t>
            </a:fld>
            <a:endParaRPr lang="en-US"/>
          </a:p>
        </p:txBody>
      </p:sp>
    </p:spTree>
    <p:extLst>
      <p:ext uri="{BB962C8B-B14F-4D97-AF65-F5344CB8AC3E}">
        <p14:creationId xmlns:p14="http://schemas.microsoft.com/office/powerpoint/2010/main" val="4080626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D1643-1325-4FD8-8CAF-0B98F3F8BCB2}"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51985-C464-4E47-8C40-67069261A7EA}" type="slidenum">
              <a:rPr lang="en-US" smtClean="0"/>
              <a:t>‹#›</a:t>
            </a:fld>
            <a:endParaRPr lang="en-US"/>
          </a:p>
        </p:txBody>
      </p:sp>
    </p:spTree>
    <p:extLst>
      <p:ext uri="{BB962C8B-B14F-4D97-AF65-F5344CB8AC3E}">
        <p14:creationId xmlns:p14="http://schemas.microsoft.com/office/powerpoint/2010/main" val="71341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DD1643-1325-4FD8-8CAF-0B98F3F8BCB2}"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51985-C464-4E47-8C40-67069261A7EA}" type="slidenum">
              <a:rPr lang="en-US" smtClean="0"/>
              <a:t>‹#›</a:t>
            </a:fld>
            <a:endParaRPr lang="en-US"/>
          </a:p>
        </p:txBody>
      </p:sp>
    </p:spTree>
    <p:extLst>
      <p:ext uri="{BB962C8B-B14F-4D97-AF65-F5344CB8AC3E}">
        <p14:creationId xmlns:p14="http://schemas.microsoft.com/office/powerpoint/2010/main" val="12285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DD1643-1325-4FD8-8CAF-0B98F3F8BCB2}"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51985-C464-4E47-8C40-67069261A7EA}" type="slidenum">
              <a:rPr lang="en-US" smtClean="0"/>
              <a:t>‹#›</a:t>
            </a:fld>
            <a:endParaRPr lang="en-US"/>
          </a:p>
        </p:txBody>
      </p:sp>
    </p:spTree>
    <p:extLst>
      <p:ext uri="{BB962C8B-B14F-4D97-AF65-F5344CB8AC3E}">
        <p14:creationId xmlns:p14="http://schemas.microsoft.com/office/powerpoint/2010/main" val="218909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DD1643-1325-4FD8-8CAF-0B98F3F8BCB2}" type="datetimeFigureOut">
              <a:rPr lang="en-US" smtClean="0"/>
              <a:t>3/29/2022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451985-C464-4E47-8C40-67069261A7EA}" type="slidenum">
              <a:rPr lang="en-US" smtClean="0"/>
              <a:t>‹#›</a:t>
            </a:fld>
            <a:endParaRPr lang="en-US"/>
          </a:p>
        </p:txBody>
      </p:sp>
    </p:spTree>
    <p:extLst>
      <p:ext uri="{BB962C8B-B14F-4D97-AF65-F5344CB8AC3E}">
        <p14:creationId xmlns:p14="http://schemas.microsoft.com/office/powerpoint/2010/main" val="215303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DD1643-1325-4FD8-8CAF-0B98F3F8BCB2}" type="datetimeFigureOut">
              <a:rPr lang="en-US" smtClean="0"/>
              <a:t>3/29/2022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51985-C464-4E47-8C40-67069261A7EA}" type="slidenum">
              <a:rPr lang="en-US" smtClean="0"/>
              <a:t>‹#›</a:t>
            </a:fld>
            <a:endParaRPr lang="en-US"/>
          </a:p>
        </p:txBody>
      </p:sp>
    </p:spTree>
    <p:extLst>
      <p:ext uri="{BB962C8B-B14F-4D97-AF65-F5344CB8AC3E}">
        <p14:creationId xmlns:p14="http://schemas.microsoft.com/office/powerpoint/2010/main" val="4288857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D1643-1325-4FD8-8CAF-0B98F3F8BCB2}" type="datetimeFigureOut">
              <a:rPr lang="en-US" smtClean="0"/>
              <a:t>3/29/2022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451985-C464-4E47-8C40-67069261A7EA}" type="slidenum">
              <a:rPr lang="en-US" smtClean="0"/>
              <a:t>‹#›</a:t>
            </a:fld>
            <a:endParaRPr lang="en-US"/>
          </a:p>
        </p:txBody>
      </p:sp>
    </p:spTree>
    <p:extLst>
      <p:ext uri="{BB962C8B-B14F-4D97-AF65-F5344CB8AC3E}">
        <p14:creationId xmlns:p14="http://schemas.microsoft.com/office/powerpoint/2010/main" val="3461043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FADD1643-1325-4FD8-8CAF-0B98F3F8BCB2}"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51985-C464-4E47-8C40-67069261A7EA}" type="slidenum">
              <a:rPr lang="en-US" smtClean="0"/>
              <a:t>‹#›</a:t>
            </a:fld>
            <a:endParaRPr lang="en-US"/>
          </a:p>
        </p:txBody>
      </p:sp>
    </p:spTree>
    <p:extLst>
      <p:ext uri="{BB962C8B-B14F-4D97-AF65-F5344CB8AC3E}">
        <p14:creationId xmlns:p14="http://schemas.microsoft.com/office/powerpoint/2010/main" val="78437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FADD1643-1325-4FD8-8CAF-0B98F3F8BCB2}"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51985-C464-4E47-8C40-67069261A7EA}" type="slidenum">
              <a:rPr lang="en-US" smtClean="0"/>
              <a:t>‹#›</a:t>
            </a:fld>
            <a:endParaRPr lang="en-US"/>
          </a:p>
        </p:txBody>
      </p:sp>
    </p:spTree>
    <p:extLst>
      <p:ext uri="{BB962C8B-B14F-4D97-AF65-F5344CB8AC3E}">
        <p14:creationId xmlns:p14="http://schemas.microsoft.com/office/powerpoint/2010/main" val="2226907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FADD1643-1325-4FD8-8CAF-0B98F3F8BCB2}" type="datetimeFigureOut">
              <a:rPr lang="en-US" smtClean="0"/>
              <a:t>3/29/2022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12451985-C464-4E47-8C40-67069261A7EA}" type="slidenum">
              <a:rPr lang="en-US" smtClean="0"/>
              <a:t>‹#›</a:t>
            </a:fld>
            <a:endParaRPr lang="en-US"/>
          </a:p>
        </p:txBody>
      </p:sp>
    </p:spTree>
    <p:extLst>
      <p:ext uri="{BB962C8B-B14F-4D97-AF65-F5344CB8AC3E}">
        <p14:creationId xmlns:p14="http://schemas.microsoft.com/office/powerpoint/2010/main" val="1285867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mtgis-portal.geo.census.gov/arcgis/apps/MapSeries/index.html?appid=49cd4bc9c8eb444ab51218c1d5001ef6#:~:text=The%20Census%20Bureau%20defines%20rural,NOT%20in%20an%20urban%20area" TargetMode="External"/><Relationship Id="rId13" Type="http://schemas.openxmlformats.org/officeDocument/2006/relationships/chart" Target="../charts/chart1.xml"/><Relationship Id="rId3" Type="http://schemas.openxmlformats.org/officeDocument/2006/relationships/hyperlink" Target="https://digitalcommons.library.umaine.edu/mpr/vol29/iss2/6" TargetMode="External"/><Relationship Id="rId7" Type="http://schemas.openxmlformats.org/officeDocument/2006/relationships/hyperlink" Target="https://www.census.gov/quickfacts/fact/table/ME,US/SEX255219" TargetMode="External"/><Relationship Id="rId12" Type="http://schemas.openxmlformats.org/officeDocument/2006/relationships/hyperlink" Target="https://doi.org/10.1515/eec-2017-0008" TargetMode="External"/><Relationship Id="rId17" Type="http://schemas.openxmlformats.org/officeDocument/2006/relationships/image" Target="../media/image4.png"/><Relationship Id="rId2" Type="http://schemas.openxmlformats.org/officeDocument/2006/relationships/image" Target="../media/image1.png"/><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maine.gov/dafs/economist/sites/maine.gov.dafs.economist/files/inline-files/MaineCityTownPopulationProjections2038.pdf" TargetMode="External"/><Relationship Id="rId11" Type="http://schemas.openxmlformats.org/officeDocument/2006/relationships/hyperlink" Target="https://doi.org/10.1177/1523422320907048" TargetMode="External"/><Relationship Id="rId5" Type="http://schemas.openxmlformats.org/officeDocument/2006/relationships/hyperlink" Target="https://www.maine.gov/future/sites/maine.gov.future/files/inline-files/Maine%20ERC%20Report_FINAL_11242020.pdf" TargetMode="External"/><Relationship Id="rId15" Type="http://schemas.openxmlformats.org/officeDocument/2006/relationships/image" Target="../media/image2.jpeg"/><Relationship Id="rId10" Type="http://schemas.openxmlformats.org/officeDocument/2006/relationships/hyperlink" Target="https://www.nwbc.gov/2019/05/08/rural-women-entrepreneurs-challenges-and-opportunities/" TargetMode="External"/><Relationship Id="rId4" Type="http://schemas.openxmlformats.org/officeDocument/2006/relationships/hyperlink" Target="https://doi.org/10.1080/08985626.2019.1565420" TargetMode="External"/><Relationship Id="rId9" Type="http://schemas.openxmlformats.org/officeDocument/2006/relationships/hyperlink" Target="https://data.census.gov/cedsci/table?q=DECENNIALCD1162010.P2&amp;g=0400000US23&amp;tid=DECENNIALSF12010.P2&amp;hidePreview=true" TargetMode="External"/><Relationship Id="rId1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31E00A79-EB88-45C9-AED1-2A1D19F1D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611" y="625241"/>
            <a:ext cx="7159767" cy="2612141"/>
          </a:xfrm>
          <a:prstGeom prst="rect">
            <a:avLst/>
          </a:prstGeom>
        </p:spPr>
      </p:pic>
      <p:sp>
        <p:nvSpPr>
          <p:cNvPr id="9" name="TextBox 8">
            <a:extLst>
              <a:ext uri="{FF2B5EF4-FFF2-40B4-BE49-F238E27FC236}">
                <a16:creationId xmlns:a16="http://schemas.microsoft.com/office/drawing/2014/main" id="{B226BE78-4D17-41D8-AB04-CF1D51856661}"/>
              </a:ext>
            </a:extLst>
          </p:cNvPr>
          <p:cNvSpPr txBox="1"/>
          <p:nvPr/>
        </p:nvSpPr>
        <p:spPr>
          <a:xfrm>
            <a:off x="8500610" y="453984"/>
            <a:ext cx="27724100" cy="1477328"/>
          </a:xfrm>
          <a:prstGeom prst="rect">
            <a:avLst/>
          </a:prstGeom>
          <a:noFill/>
        </p:spPr>
        <p:txBody>
          <a:bodyPr wrap="square" rtlCol="0">
            <a:spAutoFit/>
          </a:bodyPr>
          <a:lstStyle/>
          <a:p>
            <a:pPr algn="ctr"/>
            <a:r>
              <a:rPr lang="en-US" sz="9000" dirty="0">
                <a:latin typeface="Arial" panose="020B0604020202020204" pitchFamily="34" charset="0"/>
                <a:cs typeface="Arial" panose="020B0604020202020204" pitchFamily="34" charset="0"/>
              </a:rPr>
              <a:t>Support Needs of Rural Maine Women Entrepreneurs</a:t>
            </a:r>
          </a:p>
        </p:txBody>
      </p:sp>
      <p:sp>
        <p:nvSpPr>
          <p:cNvPr id="10" name="TextBox 9">
            <a:extLst>
              <a:ext uri="{FF2B5EF4-FFF2-40B4-BE49-F238E27FC236}">
                <a16:creationId xmlns:a16="http://schemas.microsoft.com/office/drawing/2014/main" id="{2C983C95-F8BE-4ECC-8F49-1F645465819E}"/>
              </a:ext>
            </a:extLst>
          </p:cNvPr>
          <p:cNvSpPr txBox="1"/>
          <p:nvPr/>
        </p:nvSpPr>
        <p:spPr>
          <a:xfrm>
            <a:off x="9886947" y="2263779"/>
            <a:ext cx="24117300" cy="553998"/>
          </a:xfrm>
          <a:prstGeom prst="rect">
            <a:avLst/>
          </a:prstGeom>
          <a:noFill/>
        </p:spPr>
        <p:txBody>
          <a:bodyPr wrap="square" rtlCol="0">
            <a:spAutoFit/>
          </a:bodyPr>
          <a:lstStyle/>
          <a:p>
            <a:pPr algn="ctr"/>
            <a:r>
              <a:rPr lang="en-US" sz="3000" dirty="0">
                <a:latin typeface="Arial" panose="020B0604020202020204" pitchFamily="34" charset="0"/>
                <a:cs typeface="Arial" panose="020B0604020202020204" pitchFamily="34" charset="0"/>
              </a:rPr>
              <a:t>Lisa Luken, MA Candidate – Leadership Studies, Dr. Elizabeth </a:t>
            </a:r>
            <a:r>
              <a:rPr lang="en-US" sz="3000" dirty="0" err="1">
                <a:latin typeface="Arial" panose="020B0604020202020204" pitchFamily="34" charset="0"/>
                <a:cs typeface="Arial" panose="020B0604020202020204" pitchFamily="34" charset="0"/>
              </a:rPr>
              <a:t>Goryunova</a:t>
            </a:r>
            <a:r>
              <a:rPr lang="en-US" sz="3000" dirty="0">
                <a:latin typeface="Arial" panose="020B0604020202020204" pitchFamily="34" charset="0"/>
                <a:cs typeface="Arial" panose="020B0604020202020204" pitchFamily="34" charset="0"/>
              </a:rPr>
              <a:t> – Leadership Studies</a:t>
            </a:r>
          </a:p>
        </p:txBody>
      </p:sp>
      <p:sp>
        <p:nvSpPr>
          <p:cNvPr id="21" name="TextBox 20">
            <a:extLst>
              <a:ext uri="{FF2B5EF4-FFF2-40B4-BE49-F238E27FC236}">
                <a16:creationId xmlns:a16="http://schemas.microsoft.com/office/drawing/2014/main" id="{76D01834-A054-45EE-AA46-864A13722541}"/>
              </a:ext>
            </a:extLst>
          </p:cNvPr>
          <p:cNvSpPr txBox="1"/>
          <p:nvPr/>
        </p:nvSpPr>
        <p:spPr>
          <a:xfrm>
            <a:off x="1892777" y="20354148"/>
            <a:ext cx="12661424" cy="2057399"/>
          </a:xfrm>
          <a:prstGeom prst="rect">
            <a:avLst/>
          </a:prstGeom>
          <a:noFill/>
          <a:ln w="12700">
            <a:solidFill>
              <a:schemeClr val="tx1"/>
            </a:solidFill>
          </a:ln>
        </p:spPr>
        <p:txBody>
          <a:bodyPr wrap="square">
            <a:noAutofit/>
          </a:bodyPr>
          <a:lstStyle/>
          <a:p>
            <a:r>
              <a:rPr lang="en-US" sz="3000" b="1" dirty="0">
                <a:latin typeface="Arial" panose="020B0604020202020204" pitchFamily="34" charset="0"/>
                <a:cs typeface="Arial" panose="020B0604020202020204" pitchFamily="34" charset="0"/>
              </a:rPr>
              <a:t>Research Question</a:t>
            </a:r>
            <a:r>
              <a:rPr lang="en-US" sz="3000" dirty="0">
                <a:latin typeface="Arial" panose="020B0604020202020204" pitchFamily="34" charset="0"/>
                <a:cs typeface="Arial" panose="020B0604020202020204" pitchFamily="34" charset="0"/>
              </a:rPr>
              <a:t> </a:t>
            </a:r>
          </a:p>
          <a:p>
            <a:endParaRPr lang="en-US" sz="30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What support do women entrepreneurs in rural Maine need from each other and their communities to thrive?</a:t>
            </a:r>
          </a:p>
        </p:txBody>
      </p:sp>
      <p:sp>
        <p:nvSpPr>
          <p:cNvPr id="22" name="TextBox 21">
            <a:extLst>
              <a:ext uri="{FF2B5EF4-FFF2-40B4-BE49-F238E27FC236}">
                <a16:creationId xmlns:a16="http://schemas.microsoft.com/office/drawing/2014/main" id="{8FB6730C-DC44-4465-B802-EC203439E4AE}"/>
              </a:ext>
            </a:extLst>
          </p:cNvPr>
          <p:cNvSpPr txBox="1">
            <a:spLocks/>
          </p:cNvSpPr>
          <p:nvPr/>
        </p:nvSpPr>
        <p:spPr>
          <a:xfrm>
            <a:off x="1922253" y="4159768"/>
            <a:ext cx="12631948" cy="10028847"/>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US" sz="3000" b="1" dirty="0">
                <a:latin typeface="Arial" panose="020B0604020202020204" pitchFamily="34" charset="0"/>
                <a:cs typeface="Arial" panose="020B0604020202020204" pitchFamily="34" charset="0"/>
              </a:rPr>
              <a:t>Abstract</a:t>
            </a:r>
          </a:p>
          <a:p>
            <a:endParaRPr lang="en-US" sz="3000" b="1" dirty="0">
              <a:latin typeface="Arial" panose="020B0604020202020204" pitchFamily="34" charset="0"/>
              <a:cs typeface="Arial" panose="020B0604020202020204" pitchFamily="34" charset="0"/>
            </a:endParaRPr>
          </a:p>
          <a:p>
            <a:r>
              <a:rPr lang="en-US" sz="3000" dirty="0">
                <a:effectLst/>
                <a:latin typeface="Arial" panose="020B0604020202020204" pitchFamily="34" charset="0"/>
                <a:ea typeface="Calibri" panose="020F0502020204030204" pitchFamily="34" charset="0"/>
                <a:cs typeface="Arial" panose="020B0604020202020204" pitchFamily="34" charset="0"/>
              </a:rPr>
              <a:t>Rural women entrepreneurs have the power to positively impact the sustainability of their communities, yet they are faced with internal and external challenges in their pursuits to grow successful businesses and create sustainable livelihoods. While a number of scholars in the past 10 years investigated these challenges and suggested some solutions, more research is needed to identify additional solutions, including those specifically relevant to rural Maine communities. </a:t>
            </a:r>
          </a:p>
          <a:p>
            <a:endParaRPr lang="en-US" sz="3000" dirty="0">
              <a:latin typeface="Arial" panose="020B0604020202020204" pitchFamily="34" charset="0"/>
              <a:ea typeface="Calibri" panose="020F0502020204030204" pitchFamily="34" charset="0"/>
              <a:cs typeface="Arial" panose="020B0604020202020204" pitchFamily="34" charset="0"/>
            </a:endParaRPr>
          </a:p>
          <a:p>
            <a:r>
              <a:rPr lang="en-US" sz="3000" dirty="0">
                <a:effectLst/>
                <a:latin typeface="Arial" panose="020B0604020202020204" pitchFamily="34" charset="0"/>
                <a:ea typeface="Calibri" panose="020F0502020204030204" pitchFamily="34" charset="0"/>
                <a:cs typeface="Arial" panose="020B0604020202020204" pitchFamily="34" charset="0"/>
              </a:rPr>
              <a:t>This qualitative study explored the support women entrepreneurs in rural Maine need from each other and their communities to thrive. Data gathered through semi-structured interviews with 11 women entrepreneurs from rural Maine revealed four overarching themes and a shared phenomenon. </a:t>
            </a:r>
          </a:p>
          <a:p>
            <a:endParaRPr lang="en-US" sz="3000" dirty="0">
              <a:latin typeface="Arial" panose="020B0604020202020204" pitchFamily="34" charset="0"/>
              <a:ea typeface="Calibri" panose="020F0502020204030204" pitchFamily="34" charset="0"/>
              <a:cs typeface="Arial" panose="020B0604020202020204" pitchFamily="34" charset="0"/>
            </a:endParaRPr>
          </a:p>
          <a:p>
            <a:r>
              <a:rPr lang="en-US" sz="3000" dirty="0">
                <a:effectLst/>
                <a:latin typeface="Arial" panose="020B0604020202020204" pitchFamily="34" charset="0"/>
                <a:ea typeface="Calibri" panose="020F0502020204030204" pitchFamily="34" charset="0"/>
                <a:cs typeface="Arial" panose="020B0604020202020204" pitchFamily="34" charset="0"/>
              </a:rPr>
              <a:t>The findings contribute to the literature exploring the support needs and self-leadership of rural women entrepreneurs. Additionally, the findings can be utilized by community constituents to facilitate the development of women as leaders in growing entrepreneurial ecosystems and advancing the economic sustainability of rural communities in Maine.</a:t>
            </a:r>
          </a:p>
          <a:p>
            <a:endParaRPr lang="en-US" sz="30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6D4E2E87-AC51-4B76-9B2D-3E67F4A4E229}"/>
              </a:ext>
            </a:extLst>
          </p:cNvPr>
          <p:cNvSpPr txBox="1">
            <a:spLocks/>
          </p:cNvSpPr>
          <p:nvPr/>
        </p:nvSpPr>
        <p:spPr>
          <a:xfrm>
            <a:off x="1892777" y="14784159"/>
            <a:ext cx="12631948" cy="488049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US" sz="3000" b="1" dirty="0">
                <a:latin typeface="Arial" panose="020B0604020202020204" pitchFamily="34" charset="0"/>
                <a:cs typeface="Arial" panose="020B0604020202020204" pitchFamily="34" charset="0"/>
              </a:rPr>
              <a:t>Introduction</a:t>
            </a:r>
          </a:p>
          <a:p>
            <a:endParaRPr lang="en-US" sz="3000" b="1" dirty="0">
              <a:latin typeface="Arial" panose="020B0604020202020204" pitchFamily="34" charset="0"/>
              <a:cs typeface="Arial" panose="020B0604020202020204" pitchFamily="34" charset="0"/>
            </a:endParaRPr>
          </a:p>
          <a:p>
            <a:r>
              <a:rPr lang="en-US" sz="3000" dirty="0">
                <a:effectLst/>
                <a:latin typeface="Arial" panose="020B0604020202020204" pitchFamily="34" charset="0"/>
                <a:ea typeface="Calibri" panose="020F0502020204030204" pitchFamily="34" charset="0"/>
              </a:rPr>
              <a:t>Increasing economic development and improving entrepreneurial ecosystems have been identified as strategic development initiatives in Maine (Governor’s Office of Policy Innovation and the Future, 2020). The potential for women to influence economic development is notable in Maine, where 61 percent of the population lives in rural areas (Figure 1), and 51 percent of the population is women (Figure 2). This study is significant in that it provides insight into how to support rural women entrepreneurs in Maine. </a:t>
            </a:r>
          </a:p>
          <a:p>
            <a:endParaRPr lang="en-US" sz="30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770937B-6F1E-41D0-BF28-0EB7D4AAC346}"/>
              </a:ext>
            </a:extLst>
          </p:cNvPr>
          <p:cNvSpPr txBox="1">
            <a:spLocks/>
          </p:cNvSpPr>
          <p:nvPr/>
        </p:nvSpPr>
        <p:spPr>
          <a:xfrm>
            <a:off x="1892777" y="23101047"/>
            <a:ext cx="12661424" cy="9177273"/>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US" sz="3000" b="1" dirty="0">
                <a:latin typeface="Arial" panose="020B0604020202020204" pitchFamily="34" charset="0"/>
                <a:cs typeface="Arial" panose="020B0604020202020204" pitchFamily="34" charset="0"/>
              </a:rPr>
              <a:t>Methods</a:t>
            </a:r>
          </a:p>
          <a:p>
            <a:endParaRPr lang="en-US" sz="3000" b="1" dirty="0">
              <a:latin typeface="Arial" panose="020B0604020202020204" pitchFamily="34" charset="0"/>
              <a:cs typeface="Arial" panose="020B0604020202020204" pitchFamily="34" charset="0"/>
            </a:endParaRPr>
          </a:p>
          <a:p>
            <a:pPr marL="457200" marR="0" lvl="0" indent="-457200">
              <a:lnSpc>
                <a:spcPct val="107000"/>
              </a:lnSpc>
              <a:spcBef>
                <a:spcPts val="0"/>
              </a:spcBef>
              <a:spcAft>
                <a:spcPts val="800"/>
              </a:spcAft>
              <a:buFont typeface="Symbol" panose="05050102010706020507" pitchFamily="18" charset="2"/>
              <a:buChar char=""/>
              <a:tabLst>
                <a:tab pos="457200" algn="l"/>
              </a:tabLst>
            </a:pPr>
            <a:r>
              <a:rPr lang="en-US" sz="3000" dirty="0">
                <a:effectLst/>
                <a:latin typeface="Arial" panose="020B0604020202020204" pitchFamily="34" charset="0"/>
                <a:ea typeface="Calibri" panose="020F0502020204030204" pitchFamily="34" charset="0"/>
                <a:cs typeface="Times New Roman" panose="02020603050405020304" pitchFamily="18" charset="0"/>
              </a:rPr>
              <a:t>The phenomenological methodology was used to obtain data directly from the participants about their lived experiences.</a:t>
            </a:r>
          </a:p>
          <a:p>
            <a:pPr marL="457200" marR="0" lvl="0" indent="-457200">
              <a:lnSpc>
                <a:spcPct val="107000"/>
              </a:lnSpc>
              <a:spcBef>
                <a:spcPts val="0"/>
              </a:spcBef>
              <a:spcAft>
                <a:spcPts val="800"/>
              </a:spcAft>
              <a:buFont typeface="Symbol" panose="05050102010706020507" pitchFamily="18" charset="2"/>
              <a:buChar char=""/>
              <a:tabLst>
                <a:tab pos="457200" algn="l"/>
              </a:tabLst>
            </a:pPr>
            <a:r>
              <a:rPr lang="en-US" sz="3000" dirty="0">
                <a:effectLst/>
                <a:latin typeface="Arial" panose="020B0604020202020204" pitchFamily="34" charset="0"/>
                <a:ea typeface="Calibri" panose="020F0502020204030204" pitchFamily="34" charset="0"/>
                <a:cs typeface="Times New Roman" panose="02020603050405020304" pitchFamily="18" charset="0"/>
              </a:rPr>
              <a:t>Interviews were conducted with 11 women entrepreneurs from 10 businesses in rural Maine using a series of open-ended questions.</a:t>
            </a:r>
          </a:p>
          <a:p>
            <a:pPr marL="457200" marR="0" lvl="0" indent="-457200">
              <a:lnSpc>
                <a:spcPct val="107000"/>
              </a:lnSpc>
              <a:spcBef>
                <a:spcPts val="0"/>
              </a:spcBef>
              <a:spcAft>
                <a:spcPts val="800"/>
              </a:spcAft>
              <a:buFont typeface="Symbol" panose="05050102010706020507" pitchFamily="18" charset="2"/>
              <a:buChar char=""/>
              <a:tabLst>
                <a:tab pos="457200" algn="l"/>
              </a:tabLst>
            </a:pPr>
            <a:r>
              <a:rPr lang="en-US" sz="3000" dirty="0">
                <a:latin typeface="Arial" panose="020B0604020202020204" pitchFamily="34" charset="0"/>
                <a:ea typeface="Calibri" panose="020F0502020204030204" pitchFamily="34" charset="0"/>
                <a:cs typeface="Times New Roman" panose="02020603050405020304" pitchFamily="18" charset="0"/>
              </a:rPr>
              <a:t>Individuals for the study were chosen purposively through convenience sampling to ensure individuals selected met the criteria of being a woman entrepreneur (individuals identifying as a woman) operating a business in a rural community in Maine (Creswell &amp; Creswell, 2018).</a:t>
            </a:r>
          </a:p>
          <a:p>
            <a:pPr marL="457200" marR="0" lvl="0" indent="-457200">
              <a:lnSpc>
                <a:spcPct val="107000"/>
              </a:lnSpc>
              <a:spcBef>
                <a:spcPts val="0"/>
              </a:spcBef>
              <a:spcAft>
                <a:spcPts val="800"/>
              </a:spcAft>
              <a:buFont typeface="Symbol" panose="05050102010706020507" pitchFamily="18" charset="2"/>
              <a:buChar char=""/>
              <a:tabLst>
                <a:tab pos="457200" algn="l"/>
              </a:tabLst>
            </a:pPr>
            <a:r>
              <a:rPr lang="en-US" sz="3000" dirty="0">
                <a:effectLst/>
                <a:latin typeface="Arial" panose="020B0604020202020204" pitchFamily="34" charset="0"/>
                <a:ea typeface="Calibri" panose="020F0502020204030204" pitchFamily="34" charset="0"/>
                <a:cs typeface="Times New Roman" panose="02020603050405020304" pitchFamily="18" charset="0"/>
              </a:rPr>
              <a:t>Rural towns were selected using the U.S. Census Bureau definition of </a:t>
            </a:r>
            <a:r>
              <a:rPr lang="en-US" sz="3000" dirty="0">
                <a:latin typeface="Arial" panose="020B0604020202020204" pitchFamily="34" charset="0"/>
                <a:cs typeface="Times New Roman" panose="02020603050405020304" pitchFamily="18" charset="0"/>
              </a:rPr>
              <a:t>rural which has a population under 2500 (U.S. Census Bureau, 2010b). The Department of Administrative and Financial Services State of Maine City and Town Population Projections 2038 report (n.d.), containing the most recent city population data at the time the samples were selected (from 2018), was used to confirm that the cities in which the businesses operate had populations under 2,500.</a:t>
            </a:r>
          </a:p>
        </p:txBody>
      </p:sp>
      <p:sp>
        <p:nvSpPr>
          <p:cNvPr id="25" name="TextBox 24">
            <a:extLst>
              <a:ext uri="{FF2B5EF4-FFF2-40B4-BE49-F238E27FC236}">
                <a16:creationId xmlns:a16="http://schemas.microsoft.com/office/drawing/2014/main" id="{BEEFADC4-3C01-42A2-987F-577712C36F9D}"/>
              </a:ext>
            </a:extLst>
          </p:cNvPr>
          <p:cNvSpPr txBox="1"/>
          <p:nvPr/>
        </p:nvSpPr>
        <p:spPr>
          <a:xfrm>
            <a:off x="15508645" y="12092205"/>
            <a:ext cx="12631948" cy="11726883"/>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US" sz="3000" b="1" dirty="0">
                <a:latin typeface="Arial" panose="020B0604020202020204" pitchFamily="34" charset="0"/>
                <a:cs typeface="Arial" panose="020B0604020202020204" pitchFamily="34" charset="0"/>
              </a:rPr>
              <a:t>Results</a:t>
            </a:r>
          </a:p>
          <a:p>
            <a:endParaRPr lang="en-US" sz="3000" b="1" dirty="0">
              <a:latin typeface="Arial" panose="020B0604020202020204" pitchFamily="34" charset="0"/>
              <a:cs typeface="Arial" panose="020B0604020202020204" pitchFamily="34" charset="0"/>
            </a:endParaRPr>
          </a:p>
          <a:p>
            <a:r>
              <a:rPr lang="en-US" sz="3000" dirty="0">
                <a:effectLst/>
                <a:latin typeface="Arial" panose="020B0604020202020204" pitchFamily="34" charset="0"/>
                <a:ea typeface="Times New Roman" panose="02020603050405020304" pitchFamily="18" charset="0"/>
              </a:rPr>
              <a:t>Four major themes emerged from analysis of the interviews with the 11 women entrepreneurs in rural Maine. The four themes include: (1) personal fulfillment, (2) navigating entrepreneurship, (3) community connections, and (4) giving back. </a:t>
            </a:r>
          </a:p>
          <a:p>
            <a:endParaRPr lang="en-US" sz="3000" dirty="0">
              <a:effectLst/>
              <a:latin typeface="Arial" panose="020B0604020202020204" pitchFamily="34" charset="0"/>
              <a:ea typeface="Times New Roman" panose="02020603050405020304" pitchFamily="18" charset="0"/>
            </a:endParaRPr>
          </a:p>
          <a:p>
            <a:r>
              <a:rPr lang="en-US" sz="3000" b="1" dirty="0">
                <a:effectLst/>
                <a:latin typeface="Arial" panose="020B0604020202020204" pitchFamily="34" charset="0"/>
                <a:ea typeface="Times New Roman" panose="02020603050405020304" pitchFamily="18" charset="0"/>
              </a:rPr>
              <a:t>(1) Personal fulfillment </a:t>
            </a:r>
            <a:r>
              <a:rPr lang="en-US" sz="3000" dirty="0">
                <a:effectLst/>
                <a:latin typeface="Arial" panose="020B0604020202020204" pitchFamily="34" charset="0"/>
                <a:ea typeface="Times New Roman" panose="02020603050405020304" pitchFamily="18" charset="0"/>
              </a:rPr>
              <a:t>was discussed in relation to </a:t>
            </a:r>
            <a:r>
              <a:rPr lang="en-US" sz="3000" dirty="0">
                <a:latin typeface="Arial" panose="020B0604020202020204" pitchFamily="34" charset="0"/>
                <a:ea typeface="Times New Roman" panose="02020603050405020304" pitchFamily="18" charset="0"/>
              </a:rPr>
              <a:t>having a desirable lifestyle, </a:t>
            </a:r>
            <a:r>
              <a:rPr lang="en-US" sz="3000" dirty="0">
                <a:effectLst/>
                <a:latin typeface="Arial" panose="020B0604020202020204" pitchFamily="34" charset="0"/>
                <a:ea typeface="Times New Roman" panose="02020603050405020304" pitchFamily="18" charset="0"/>
              </a:rPr>
              <a:t>engaging in enjoyable work, and being in Maine and in nature. </a:t>
            </a:r>
          </a:p>
          <a:p>
            <a:endParaRPr lang="en-US" sz="3000" dirty="0">
              <a:latin typeface="Arial" panose="020B0604020202020204" pitchFamily="34" charset="0"/>
              <a:ea typeface="Times New Roman" panose="02020603050405020304" pitchFamily="18" charset="0"/>
            </a:endParaRPr>
          </a:p>
          <a:p>
            <a:r>
              <a:rPr lang="en-US" sz="3000" b="1" dirty="0">
                <a:latin typeface="Arial" panose="020B0604020202020204" pitchFamily="34" charset="0"/>
                <a:ea typeface="Times New Roman" panose="02020603050405020304" pitchFamily="18" charset="0"/>
              </a:rPr>
              <a:t>(2) Navigating</a:t>
            </a:r>
            <a:r>
              <a:rPr lang="en-US" sz="3000" b="1" dirty="0">
                <a:effectLst/>
                <a:latin typeface="Arial" panose="020B0604020202020204" pitchFamily="34" charset="0"/>
                <a:ea typeface="Times New Roman" panose="02020603050405020304" pitchFamily="18" charset="0"/>
              </a:rPr>
              <a:t> entrepreneurship </a:t>
            </a:r>
            <a:r>
              <a:rPr lang="en-US" sz="3000" dirty="0">
                <a:effectLst/>
                <a:latin typeface="Arial" panose="020B0604020202020204" pitchFamily="34" charset="0"/>
                <a:ea typeface="Times New Roman" panose="02020603050405020304" pitchFamily="18" charset="0"/>
              </a:rPr>
              <a:t>emerged as participants shared examples of exercising agency, making strategic business decisions, and </a:t>
            </a:r>
            <a:r>
              <a:rPr lang="en-US" sz="3000" dirty="0">
                <a:latin typeface="Arial" panose="020B0604020202020204" pitchFamily="34" charset="0"/>
                <a:ea typeface="Times New Roman" panose="02020603050405020304" pitchFamily="18" charset="0"/>
              </a:rPr>
              <a:t>working through business challenges</a:t>
            </a:r>
            <a:r>
              <a:rPr lang="en-US" sz="3000" dirty="0">
                <a:effectLst/>
                <a:latin typeface="Arial" panose="020B0604020202020204" pitchFamily="34" charset="0"/>
                <a:ea typeface="Times New Roman" panose="02020603050405020304" pitchFamily="18" charset="0"/>
              </a:rPr>
              <a:t>. </a:t>
            </a:r>
          </a:p>
          <a:p>
            <a:endParaRPr lang="en-US" sz="3000" dirty="0">
              <a:latin typeface="Arial" panose="020B0604020202020204" pitchFamily="34" charset="0"/>
              <a:ea typeface="Times New Roman" panose="02020603050405020304" pitchFamily="18" charset="0"/>
            </a:endParaRPr>
          </a:p>
          <a:p>
            <a:r>
              <a:rPr lang="en-US" sz="3000" b="1" dirty="0">
                <a:effectLst/>
                <a:latin typeface="Arial" panose="020B0604020202020204" pitchFamily="34" charset="0"/>
                <a:ea typeface="Times New Roman" panose="02020603050405020304" pitchFamily="18" charset="0"/>
              </a:rPr>
              <a:t>(3) Community connections </a:t>
            </a:r>
            <a:r>
              <a:rPr lang="en-US" sz="3000" dirty="0">
                <a:effectLst/>
                <a:latin typeface="Arial" panose="020B0604020202020204" pitchFamily="34" charset="0"/>
                <a:ea typeface="Times New Roman" panose="02020603050405020304" pitchFamily="18" charset="0"/>
              </a:rPr>
              <a:t>were illustrated through key partnerships and support networks with fellow women entrepreneurs as well as relationships with local, regional, and online communities. </a:t>
            </a:r>
          </a:p>
          <a:p>
            <a:endParaRPr lang="en-US" sz="3000" dirty="0">
              <a:effectLst/>
              <a:latin typeface="Arial" panose="020B0604020202020204" pitchFamily="34" charset="0"/>
              <a:ea typeface="Times New Roman" panose="02020603050405020304" pitchFamily="18" charset="0"/>
            </a:endParaRPr>
          </a:p>
          <a:p>
            <a:r>
              <a:rPr lang="en-US" sz="3000" b="1" dirty="0">
                <a:effectLst/>
                <a:latin typeface="Arial" panose="020B0604020202020204" pitchFamily="34" charset="0"/>
                <a:ea typeface="Times New Roman" panose="02020603050405020304" pitchFamily="18" charset="0"/>
              </a:rPr>
              <a:t>(4) Giving back </a:t>
            </a:r>
            <a:r>
              <a:rPr lang="en-US" sz="3000" dirty="0">
                <a:effectLst/>
                <a:latin typeface="Arial" panose="020B0604020202020204" pitchFamily="34" charset="0"/>
                <a:ea typeface="Times New Roman" panose="02020603050405020304" pitchFamily="18" charset="0"/>
              </a:rPr>
              <a:t>was </a:t>
            </a:r>
            <a:r>
              <a:rPr lang="en-US" sz="3000" dirty="0">
                <a:latin typeface="Arial" panose="020B0604020202020204" pitchFamily="34" charset="0"/>
                <a:ea typeface="Times New Roman" panose="02020603050405020304" pitchFamily="18" charset="0"/>
              </a:rPr>
              <a:t>conveyed as participants described </a:t>
            </a:r>
            <a:r>
              <a:rPr lang="en-US" sz="3000" dirty="0">
                <a:effectLst/>
                <a:latin typeface="Arial" panose="020B0604020202020204" pitchFamily="34" charset="0"/>
                <a:ea typeface="Times New Roman" panose="02020603050405020304" pitchFamily="18" charset="0"/>
              </a:rPr>
              <a:t>their leadership approaches, which include leading from behind, by example, by giving, and by teaching, as well as the personal investments they are making in their communities. </a:t>
            </a:r>
          </a:p>
          <a:p>
            <a:endParaRPr lang="en-US" sz="3000" b="1" dirty="0">
              <a:latin typeface="Arial" panose="020B0604020202020204" pitchFamily="34" charset="0"/>
              <a:cs typeface="Arial" panose="020B0604020202020204" pitchFamily="34" charset="0"/>
            </a:endParaRPr>
          </a:p>
          <a:p>
            <a:r>
              <a:rPr lang="en-US" sz="3000" dirty="0">
                <a:effectLst/>
                <a:latin typeface="Arial" panose="020B0604020202020204" pitchFamily="34" charset="0"/>
                <a:ea typeface="Times New Roman" panose="02020603050405020304" pitchFamily="18" charset="0"/>
              </a:rPr>
              <a:t>The analysis of the women’s lived experiences as entrepreneurs in rural Maine also revealed the </a:t>
            </a:r>
            <a:r>
              <a:rPr lang="en-US" sz="3000" b="1" dirty="0">
                <a:effectLst/>
                <a:latin typeface="Arial" panose="020B0604020202020204" pitchFamily="34" charset="0"/>
                <a:ea typeface="Times New Roman" panose="02020603050405020304" pitchFamily="18" charset="0"/>
              </a:rPr>
              <a:t>shared phenomenon of intentionality</a:t>
            </a:r>
            <a:r>
              <a:rPr lang="en-US" sz="3000" dirty="0">
                <a:effectLst/>
                <a:latin typeface="Arial" panose="020B0604020202020204" pitchFamily="34" charset="0"/>
                <a:ea typeface="Times New Roman" panose="02020603050405020304" pitchFamily="18" charset="0"/>
              </a:rPr>
              <a:t>.</a:t>
            </a:r>
            <a:endParaRPr lang="en-US" sz="3000" dirty="0">
              <a:latin typeface="Arial" panose="020B0604020202020204" pitchFamily="34" charset="0"/>
              <a:ea typeface="Times New Roman" panose="02020603050405020304" pitchFamily="18" charset="0"/>
            </a:endParaRPr>
          </a:p>
          <a:p>
            <a:endParaRPr lang="en-US" sz="30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95C2FB5-40B7-4059-B93E-4448959072D9}"/>
              </a:ext>
            </a:extLst>
          </p:cNvPr>
          <p:cNvSpPr txBox="1"/>
          <p:nvPr/>
        </p:nvSpPr>
        <p:spPr>
          <a:xfrm>
            <a:off x="29336993" y="4159767"/>
            <a:ext cx="12631948" cy="20662383"/>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US" sz="3000" b="1" dirty="0">
                <a:latin typeface="Arial" panose="020B0604020202020204" pitchFamily="34" charset="0"/>
                <a:cs typeface="Arial" panose="020B0604020202020204" pitchFamily="34" charset="0"/>
              </a:rPr>
              <a:t>Discussion</a:t>
            </a:r>
          </a:p>
          <a:p>
            <a:endParaRPr lang="en-US" sz="3000" b="1" dirty="0">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3000" b="1" dirty="0">
                <a:effectLst/>
                <a:latin typeface="Arial" panose="020B0604020202020204" pitchFamily="34" charset="0"/>
                <a:ea typeface="Calibri" panose="020F0502020204030204" pitchFamily="34" charset="0"/>
              </a:rPr>
              <a:t>Thriving through support from fellow women entrepreneurs</a:t>
            </a:r>
          </a:p>
          <a:p>
            <a:pPr marL="342900" marR="0" lvl="0" indent="-342900">
              <a:lnSpc>
                <a:spcPct val="107000"/>
              </a:lnSpc>
              <a:spcBef>
                <a:spcPts val="0"/>
              </a:spcBef>
              <a:spcAft>
                <a:spcPts val="0"/>
              </a:spcAft>
              <a:buFont typeface="Symbol" panose="05050102010706020507" pitchFamily="18" charset="2"/>
              <a:buChar char=""/>
            </a:pPr>
            <a:r>
              <a:rPr lang="en-US" sz="3000" dirty="0">
                <a:effectLst/>
                <a:latin typeface="Arial" panose="020B0604020202020204" pitchFamily="34" charset="0"/>
                <a:ea typeface="Calibri" panose="020F0502020204030204" pitchFamily="34" charset="0"/>
              </a:rPr>
              <a:t>In line with </a:t>
            </a:r>
            <a:r>
              <a:rPr lang="en-US" sz="3000" dirty="0">
                <a:effectLst/>
                <a:latin typeface="Arial" panose="020B0604020202020204" pitchFamily="34" charset="0"/>
                <a:ea typeface="Times New Roman" panose="02020603050405020304" pitchFamily="18" charset="0"/>
              </a:rPr>
              <a:t>Eriksson &amp; </a:t>
            </a:r>
            <a:r>
              <a:rPr lang="en-US" sz="3000" dirty="0" err="1">
                <a:effectLst/>
                <a:latin typeface="Arial" panose="020B0604020202020204" pitchFamily="34" charset="0"/>
                <a:ea typeface="Times New Roman" panose="02020603050405020304" pitchFamily="18" charset="0"/>
              </a:rPr>
              <a:t>Rataj’s</a:t>
            </a:r>
            <a:r>
              <a:rPr lang="en-US" sz="3000" dirty="0">
                <a:effectLst/>
                <a:latin typeface="Arial" panose="020B0604020202020204" pitchFamily="34" charset="0"/>
                <a:ea typeface="Times New Roman" panose="02020603050405020304" pitchFamily="18" charset="0"/>
              </a:rPr>
              <a:t> (2019) </a:t>
            </a:r>
            <a:r>
              <a:rPr lang="en-US" sz="3000" dirty="0">
                <a:effectLst/>
                <a:latin typeface="Arial" panose="020B0604020202020204" pitchFamily="34" charset="0"/>
                <a:ea typeface="Calibri" panose="020F0502020204030204" pitchFamily="34" charset="0"/>
              </a:rPr>
              <a:t>findings that social capital is critical for entrepreneurial growth, participants described networks and partnerships with fellow women entrepreneurs as fundamental in their ability to thrive as entrepreneurs in rural communities. </a:t>
            </a:r>
          </a:p>
          <a:p>
            <a:pPr marL="342900" marR="0" lvl="0" indent="-342900">
              <a:lnSpc>
                <a:spcPct val="107000"/>
              </a:lnSpc>
              <a:spcBef>
                <a:spcPts val="0"/>
              </a:spcBef>
              <a:spcAft>
                <a:spcPts val="0"/>
              </a:spcAft>
              <a:buFont typeface="Symbol" panose="05050102010706020507" pitchFamily="18" charset="2"/>
              <a:buChar char=""/>
            </a:pPr>
            <a:r>
              <a:rPr lang="en-US" sz="3000" dirty="0">
                <a:effectLst/>
                <a:latin typeface="Arial" panose="020B0604020202020204" pitchFamily="34" charset="0"/>
                <a:ea typeface="Calibri" panose="020F0502020204030204" pitchFamily="34" charset="0"/>
              </a:rPr>
              <a:t>One discussed having “really awesome female business owners in [her] area…who all just really support each other” and another shared, “</a:t>
            </a:r>
            <a:r>
              <a:rPr lang="en-US" sz="3000" b="0" i="0" u="none" strike="noStrike" baseline="0" dirty="0">
                <a:latin typeface="Arial" panose="020B0604020202020204" pitchFamily="34" charset="0"/>
              </a:rPr>
              <a:t>in my area women, especially, are more supportive of each other and are willing to share the business instead of being competitive, it's more collaborative.”</a:t>
            </a:r>
            <a:endParaRPr lang="en-US" sz="3000" dirty="0">
              <a:effectLst/>
              <a:latin typeface="Arial" panose="020B0604020202020204" pitchFamily="34" charset="0"/>
              <a:ea typeface="Calibri" panose="020F0502020204030204" pitchFamily="34" charset="0"/>
            </a:endParaRPr>
          </a:p>
          <a:p>
            <a:pPr marL="457200" marR="0">
              <a:lnSpc>
                <a:spcPct val="107000"/>
              </a:lnSpc>
              <a:spcBef>
                <a:spcPts val="0"/>
              </a:spcBef>
              <a:spcAft>
                <a:spcPts val="0"/>
              </a:spcAft>
            </a:pPr>
            <a:r>
              <a:rPr lang="en-US" sz="3000" dirty="0">
                <a:effectLst/>
                <a:latin typeface="Arial" panose="020B0604020202020204" pitchFamily="34" charset="0"/>
                <a:ea typeface="Calibri" panose="020F0502020204030204" pitchFamily="34" charset="0"/>
              </a:rPr>
              <a:t> </a:t>
            </a:r>
          </a:p>
          <a:p>
            <a:pPr marL="0" marR="0">
              <a:lnSpc>
                <a:spcPct val="107000"/>
              </a:lnSpc>
              <a:spcBef>
                <a:spcPts val="0"/>
              </a:spcBef>
              <a:spcAft>
                <a:spcPts val="0"/>
              </a:spcAft>
            </a:pPr>
            <a:r>
              <a:rPr lang="en-US" sz="3000" b="1" dirty="0">
                <a:effectLst/>
                <a:latin typeface="Arial" panose="020B0604020202020204" pitchFamily="34" charset="0"/>
                <a:ea typeface="Calibri" panose="020F0502020204030204" pitchFamily="34" charset="0"/>
              </a:rPr>
              <a:t>Thriving through support from community</a:t>
            </a:r>
          </a:p>
          <a:p>
            <a:pPr marL="342900" marR="0" lvl="0" indent="-342900">
              <a:lnSpc>
                <a:spcPct val="107000"/>
              </a:lnSpc>
              <a:spcBef>
                <a:spcPts val="0"/>
              </a:spcBef>
              <a:spcAft>
                <a:spcPts val="0"/>
              </a:spcAft>
              <a:buFont typeface="Symbol" panose="05050102010706020507" pitchFamily="18" charset="2"/>
              <a:buChar char=""/>
            </a:pPr>
            <a:r>
              <a:rPr lang="en-US" sz="3000" dirty="0">
                <a:effectLst/>
                <a:latin typeface="Arial" panose="020B0604020202020204" pitchFamily="34" charset="0"/>
                <a:ea typeface="Calibri" panose="020F0502020204030204" pitchFamily="34" charset="0"/>
              </a:rPr>
              <a:t>Supporting findings from a </a:t>
            </a:r>
            <a:r>
              <a:rPr lang="en-US" sz="3000" dirty="0">
                <a:effectLst/>
                <a:latin typeface="Arial" panose="020B0604020202020204" pitchFamily="34" charset="0"/>
                <a:ea typeface="Times New Roman" panose="02020603050405020304" pitchFamily="18" charset="0"/>
              </a:rPr>
              <a:t>Premier Quantitative Consulting (2019) study, participants described needing</a:t>
            </a:r>
            <a:r>
              <a:rPr lang="en-US" sz="3000" dirty="0">
                <a:effectLst/>
                <a:latin typeface="Arial" panose="020B0604020202020204" pitchFamily="34" charset="0"/>
                <a:ea typeface="Calibri" panose="020F0502020204030204" pitchFamily="34" charset="0"/>
              </a:rPr>
              <a:t> “access to resources,” back-end business guidance, and access to mentors, which they seek from their communities.</a:t>
            </a:r>
          </a:p>
          <a:p>
            <a:pPr marL="342900" marR="0" lvl="0" indent="-342900">
              <a:lnSpc>
                <a:spcPct val="107000"/>
              </a:lnSpc>
              <a:spcBef>
                <a:spcPts val="0"/>
              </a:spcBef>
              <a:spcAft>
                <a:spcPts val="0"/>
              </a:spcAft>
              <a:buFont typeface="Symbol" panose="05050102010706020507" pitchFamily="18" charset="2"/>
              <a:buChar char=""/>
            </a:pPr>
            <a:r>
              <a:rPr lang="en-US" sz="3000" dirty="0">
                <a:effectLst/>
                <a:latin typeface="Arial" panose="020B0604020202020204" pitchFamily="34" charset="0"/>
                <a:ea typeface="Calibri" panose="020F0502020204030204" pitchFamily="34" charset="0"/>
              </a:rPr>
              <a:t>To thrive, </a:t>
            </a:r>
            <a:r>
              <a:rPr lang="en-US" sz="3000" dirty="0">
                <a:latin typeface="Arial" panose="020B0604020202020204" pitchFamily="34" charset="0"/>
                <a:ea typeface="Calibri" panose="020F0502020204030204" pitchFamily="34" charset="0"/>
              </a:rPr>
              <a:t>participants stated they need</a:t>
            </a:r>
            <a:r>
              <a:rPr lang="en-US" sz="3000" dirty="0">
                <a:effectLst/>
                <a:latin typeface="Arial" panose="020B0604020202020204" pitchFamily="34" charset="0"/>
                <a:ea typeface="Calibri" panose="020F0502020204030204" pitchFamily="34" charset="0"/>
              </a:rPr>
              <a:t> “customers and people interested in what we're doing” and “social interaction,” while another stated, “community support is huge, especially around here because, again we don't have resources we just have each other….we really rely heavily on one another for a lot of things.”</a:t>
            </a:r>
          </a:p>
          <a:p>
            <a:pPr marL="342900" marR="0" lvl="0" indent="-342900">
              <a:lnSpc>
                <a:spcPct val="107000"/>
              </a:lnSpc>
              <a:spcBef>
                <a:spcPts val="0"/>
              </a:spcBef>
              <a:spcAft>
                <a:spcPts val="0"/>
              </a:spcAft>
              <a:buFont typeface="Symbol" panose="05050102010706020507" pitchFamily="18" charset="2"/>
              <a:buChar char=""/>
            </a:pPr>
            <a:r>
              <a:rPr lang="en-US" sz="3000" dirty="0">
                <a:latin typeface="Arial" panose="020B0604020202020204" pitchFamily="34" charset="0"/>
                <a:ea typeface="Calibri" panose="020F0502020204030204" pitchFamily="34" charset="0"/>
              </a:rPr>
              <a:t>Another described thriving as </a:t>
            </a:r>
            <a:r>
              <a:rPr lang="en-US" sz="3000" dirty="0">
                <a:effectLst/>
                <a:latin typeface="Arial" panose="020B0604020202020204" pitchFamily="34" charset="0"/>
                <a:ea typeface="Calibri" panose="020F0502020204030204" pitchFamily="34" charset="0"/>
              </a:rPr>
              <a:t>“facilitating a place in our community where people can come together and we can insight cross-pollination.” This aligns with previous research </a:t>
            </a:r>
            <a:r>
              <a:rPr lang="en-US" sz="3000" dirty="0">
                <a:effectLst/>
                <a:latin typeface="Arial" panose="020B0604020202020204" pitchFamily="34" charset="0"/>
                <a:ea typeface="Calibri" panose="020F0502020204030204" pitchFamily="34" charset="0"/>
                <a:cs typeface="Arial" panose="020B0604020202020204" pitchFamily="34" charset="0"/>
              </a:rPr>
              <a:t>stating </a:t>
            </a:r>
            <a:r>
              <a:rPr lang="en-US" sz="3000" dirty="0">
                <a:latin typeface="Arial" panose="020B0604020202020204" pitchFamily="34" charset="0"/>
                <a:ea typeface="Times New Roman" panose="02020603050405020304" pitchFamily="18" charset="0"/>
                <a:cs typeface="Arial" panose="020B0604020202020204" pitchFamily="34" charset="0"/>
              </a:rPr>
              <a:t>women leaders who participate in the development of their communities as business owners can stretch their impact even further</a:t>
            </a:r>
            <a:r>
              <a:rPr lang="en-US" sz="3000" dirty="0">
                <a:effectLst/>
                <a:latin typeface="Arial" panose="020B0604020202020204" pitchFamily="34" charset="0"/>
                <a:ea typeface="Calibri" panose="020F0502020204030204" pitchFamily="34" charset="0"/>
                <a:cs typeface="Arial" panose="020B0604020202020204" pitchFamily="34" charset="0"/>
              </a:rPr>
              <a:t> </a:t>
            </a:r>
            <a:r>
              <a:rPr lang="en-US" sz="3000" dirty="0">
                <a:effectLst/>
                <a:latin typeface="Arial" panose="020B0604020202020204" pitchFamily="34" charset="0"/>
                <a:ea typeface="Calibri" panose="020F0502020204030204" pitchFamily="34" charset="0"/>
              </a:rPr>
              <a:t>(</a:t>
            </a:r>
            <a:r>
              <a:rPr lang="en-US" sz="3000" dirty="0" err="1">
                <a:effectLst/>
                <a:latin typeface="Arial" panose="020B0604020202020204" pitchFamily="34" charset="0"/>
                <a:ea typeface="Calibri" panose="020F0502020204030204" pitchFamily="34" charset="0"/>
              </a:rPr>
              <a:t>Vidickienė</a:t>
            </a:r>
            <a:r>
              <a:rPr lang="en-US" sz="3000" dirty="0">
                <a:effectLst/>
                <a:latin typeface="Arial" panose="020B0604020202020204" pitchFamily="34" charset="0"/>
                <a:ea typeface="Calibri" panose="020F0502020204030204" pitchFamily="34" charset="0"/>
              </a:rPr>
              <a:t>, 2017). </a:t>
            </a:r>
          </a:p>
          <a:p>
            <a:pPr marL="0" marR="0">
              <a:lnSpc>
                <a:spcPct val="107000"/>
              </a:lnSpc>
              <a:spcBef>
                <a:spcPts val="0"/>
              </a:spcBef>
              <a:spcAft>
                <a:spcPts val="0"/>
              </a:spcAft>
            </a:pPr>
            <a:r>
              <a:rPr lang="en-US" sz="3000" dirty="0">
                <a:effectLst/>
                <a:highlight>
                  <a:srgbClr val="FFFF00"/>
                </a:highlight>
                <a:latin typeface="Arial" panose="020B0604020202020204" pitchFamily="34" charset="0"/>
                <a:ea typeface="Calibri" panose="020F0502020204030204" pitchFamily="34" charset="0"/>
              </a:rPr>
              <a:t> </a:t>
            </a:r>
            <a:endParaRPr lang="en-US" sz="3000" dirty="0">
              <a:effectLst/>
              <a:latin typeface="Arial" panose="020B0604020202020204" pitchFamily="34" charset="0"/>
              <a:ea typeface="Calibri" panose="020F0502020204030204" pitchFamily="34" charset="0"/>
            </a:endParaRPr>
          </a:p>
          <a:p>
            <a:pPr marL="0" marR="0">
              <a:lnSpc>
                <a:spcPct val="107000"/>
              </a:lnSpc>
              <a:spcBef>
                <a:spcPts val="0"/>
              </a:spcBef>
              <a:spcAft>
                <a:spcPts val="0"/>
              </a:spcAft>
            </a:pPr>
            <a:r>
              <a:rPr lang="en-US" sz="3000" b="1" dirty="0">
                <a:effectLst/>
                <a:latin typeface="Arial" panose="020B0604020202020204" pitchFamily="34" charset="0"/>
                <a:ea typeface="Calibri" panose="020F0502020204030204" pitchFamily="34" charset="0"/>
              </a:rPr>
              <a:t>Physical environment critical to thriving</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3000" dirty="0">
                <a:effectLst/>
                <a:latin typeface="Arial" panose="020B0604020202020204" pitchFamily="34" charset="0"/>
                <a:ea typeface="Calibri" panose="020F0502020204030204" pitchFamily="34" charset="0"/>
              </a:rPr>
              <a:t>Participants also spoke of thriving through “being in nature,” “being outside and around Maine,” and having space to operate and to share their work, which supports Anderson and </a:t>
            </a:r>
            <a:r>
              <a:rPr lang="en-US" sz="3000" dirty="0" err="1">
                <a:effectLst/>
                <a:latin typeface="Arial" panose="020B0604020202020204" pitchFamily="34" charset="0"/>
                <a:ea typeface="Calibri" panose="020F0502020204030204" pitchFamily="34" charset="0"/>
              </a:rPr>
              <a:t>Noblet’s</a:t>
            </a:r>
            <a:r>
              <a:rPr lang="en-US" sz="3000" dirty="0">
                <a:effectLst/>
                <a:latin typeface="Arial" panose="020B0604020202020204" pitchFamily="34" charset="0"/>
                <a:ea typeface="Calibri" panose="020F0502020204030204" pitchFamily="34" charset="0"/>
              </a:rPr>
              <a:t> (2020) findings that highlight the desires of some to live in authentic Maine environments.</a:t>
            </a:r>
          </a:p>
          <a:p>
            <a:pPr marL="457200" marR="0">
              <a:lnSpc>
                <a:spcPct val="107000"/>
              </a:lnSpc>
              <a:spcBef>
                <a:spcPts val="0"/>
              </a:spcBef>
              <a:spcAft>
                <a:spcPts val="0"/>
              </a:spcAft>
            </a:pPr>
            <a:r>
              <a:rPr lang="en-US" sz="3000" dirty="0">
                <a:effectLst/>
                <a:highlight>
                  <a:srgbClr val="FFFF00"/>
                </a:highlight>
                <a:latin typeface="Arial" panose="020B0604020202020204" pitchFamily="34" charset="0"/>
                <a:ea typeface="Calibri" panose="020F0502020204030204" pitchFamily="34" charset="0"/>
              </a:rPr>
              <a:t> </a:t>
            </a:r>
            <a:endParaRPr lang="en-US" sz="3000" dirty="0">
              <a:effectLst/>
              <a:latin typeface="Arial" panose="020B0604020202020204" pitchFamily="34" charset="0"/>
              <a:ea typeface="Calibri" panose="020F0502020204030204" pitchFamily="34" charset="0"/>
            </a:endParaRPr>
          </a:p>
          <a:p>
            <a:pPr marL="0" marR="0">
              <a:lnSpc>
                <a:spcPct val="107000"/>
              </a:lnSpc>
              <a:spcBef>
                <a:spcPts val="0"/>
              </a:spcBef>
              <a:spcAft>
                <a:spcPts val="0"/>
              </a:spcAft>
            </a:pPr>
            <a:r>
              <a:rPr lang="en-US" sz="3000" b="1" dirty="0">
                <a:effectLst/>
                <a:latin typeface="Arial" panose="020B0604020202020204" pitchFamily="34" charset="0"/>
                <a:ea typeface="Calibri" panose="020F0502020204030204" pitchFamily="34" charset="0"/>
              </a:rPr>
              <a:t>Thriving through self-leadership</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3000" dirty="0">
                <a:effectLst/>
                <a:latin typeface="Arial" panose="020B0604020202020204" pitchFamily="34" charset="0"/>
                <a:ea typeface="Calibri" panose="020F0502020204030204" pitchFamily="34" charset="0"/>
              </a:rPr>
              <a:t>Self-leadership was expressed as participants shared their experiences as entrepreneurs. To thrive, one shared she needed “really good observation skills of what's working, what's not working and willingness to pivot” and another shared that having “a certain level of control” is essential to thriving. This aligns with previous findings that self-leadership can improve entrepreneurial success (</a:t>
            </a:r>
            <a:r>
              <a:rPr lang="en-US" sz="3000" dirty="0" err="1">
                <a:effectLst/>
                <a:latin typeface="Arial" panose="020B0604020202020204" pitchFamily="34" charset="0"/>
                <a:ea typeface="Calibri" panose="020F0502020204030204" pitchFamily="34" charset="0"/>
              </a:rPr>
              <a:t>Rasdi</a:t>
            </a:r>
            <a:r>
              <a:rPr lang="en-US" sz="3000" dirty="0">
                <a:effectLst/>
                <a:latin typeface="Arial" panose="020B0604020202020204" pitchFamily="34" charset="0"/>
                <a:ea typeface="Calibri" panose="020F0502020204030204" pitchFamily="34" charset="0"/>
              </a:rPr>
              <a:t> et al., 2020).  </a:t>
            </a:r>
          </a:p>
          <a:p>
            <a:endParaRPr lang="en-US" sz="3000" b="1"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2857C0D2-F1F3-402B-9667-9E3ADA950912}"/>
              </a:ext>
            </a:extLst>
          </p:cNvPr>
          <p:cNvSpPr txBox="1"/>
          <p:nvPr/>
        </p:nvSpPr>
        <p:spPr>
          <a:xfrm>
            <a:off x="29336993" y="25485090"/>
            <a:ext cx="12631948" cy="679323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US" sz="2000" b="1" dirty="0">
                <a:latin typeface="Arial" panose="020B0604020202020204" pitchFamily="34" charset="0"/>
                <a:cs typeface="Arial" panose="020B0604020202020204" pitchFamily="34" charset="0"/>
              </a:rPr>
              <a:t>References</a:t>
            </a:r>
          </a:p>
          <a:p>
            <a:pPr marL="457200" marR="0" indent="-45720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rPr>
              <a:t>Anderson, M., &amp; </a:t>
            </a:r>
            <a:r>
              <a:rPr lang="en-US" sz="1600" dirty="0" err="1">
                <a:effectLst/>
                <a:latin typeface="Arial" panose="020B0604020202020204" pitchFamily="34" charset="0"/>
                <a:ea typeface="Calibri" panose="020F0502020204030204" pitchFamily="34" charset="0"/>
              </a:rPr>
              <a:t>Noblet</a:t>
            </a:r>
            <a:r>
              <a:rPr lang="en-US" sz="1600" dirty="0">
                <a:effectLst/>
                <a:latin typeface="Arial" panose="020B0604020202020204" pitchFamily="34" charset="0"/>
                <a:ea typeface="Calibri" panose="020F0502020204030204" pitchFamily="34" charset="0"/>
              </a:rPr>
              <a:t>, C.L. (2020). We are Maine-Is there an authentic Maine public policy? </a:t>
            </a:r>
            <a:r>
              <a:rPr lang="en-US" sz="1600" i="1" dirty="0">
                <a:effectLst/>
                <a:latin typeface="Arial" panose="020B0604020202020204" pitchFamily="34" charset="0"/>
                <a:ea typeface="Calibri" panose="020F0502020204030204" pitchFamily="34" charset="0"/>
              </a:rPr>
              <a:t>Maine Policy Review, 29</a:t>
            </a:r>
            <a:r>
              <a:rPr lang="en-US" sz="1600" dirty="0">
                <a:effectLst/>
                <a:latin typeface="Arial" panose="020B0604020202020204" pitchFamily="34" charset="0"/>
                <a:ea typeface="Calibri" panose="020F0502020204030204" pitchFamily="34" charset="0"/>
              </a:rPr>
              <a:t>(2), 39-44. </a:t>
            </a:r>
            <a:r>
              <a:rPr lang="en-US" sz="1600" u="sng" dirty="0">
                <a:solidFill>
                  <a:srgbClr val="0563C1"/>
                </a:solidFill>
                <a:effectLst/>
                <a:latin typeface="Arial" panose="020B0604020202020204" pitchFamily="34" charset="0"/>
                <a:ea typeface="Calibri" panose="020F0502020204030204" pitchFamily="34" charset="0"/>
                <a:hlinkClick r:id="rId3"/>
              </a:rPr>
              <a:t>https://digitalcommons.library.umaine.edu/mpr/vol29/iss2/6</a:t>
            </a:r>
            <a:endParaRPr lang="en-US" sz="1600" dirty="0">
              <a:effectLst/>
              <a:latin typeface="Arial" panose="020B0604020202020204" pitchFamily="34" charset="0"/>
              <a:ea typeface="Calibri" panose="020F0502020204030204" pitchFamily="34" charset="0"/>
            </a:endParaRPr>
          </a:p>
          <a:p>
            <a:pPr marL="457200" marR="0" indent="-45720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rPr>
              <a:t>Creswell, J. W., &amp; Creswell, J. D. (2018). </a:t>
            </a:r>
            <a:r>
              <a:rPr lang="en-US" sz="1600" i="1" dirty="0">
                <a:effectLst/>
                <a:latin typeface="Arial" panose="020B0604020202020204" pitchFamily="34" charset="0"/>
                <a:ea typeface="Calibri" panose="020F0502020204030204" pitchFamily="34" charset="0"/>
              </a:rPr>
              <a:t>Research design: Qualitative, quantitative, and mixed methods approaches. </a:t>
            </a:r>
            <a:r>
              <a:rPr lang="en-US" sz="1600" dirty="0">
                <a:effectLst/>
                <a:latin typeface="Arial" panose="020B0604020202020204" pitchFamily="34" charset="0"/>
                <a:ea typeface="Calibri" panose="020F0502020204030204" pitchFamily="34" charset="0"/>
              </a:rPr>
              <a:t>(5th ed.). SAGE Publications.</a:t>
            </a:r>
          </a:p>
          <a:p>
            <a:pPr marL="457200" marR="0" indent="-457200">
              <a:lnSpc>
                <a:spcPct val="107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rPr>
              <a:t>Eriksson, R. &amp; </a:t>
            </a:r>
            <a:r>
              <a:rPr lang="en-US" sz="1600" dirty="0" err="1">
                <a:solidFill>
                  <a:srgbClr val="000000"/>
                </a:solidFill>
                <a:effectLst/>
                <a:latin typeface="Arial" panose="020B0604020202020204" pitchFamily="34" charset="0"/>
                <a:ea typeface="Calibri" panose="020F0502020204030204" pitchFamily="34" charset="0"/>
              </a:rPr>
              <a:t>Rataj</a:t>
            </a:r>
            <a:r>
              <a:rPr lang="en-US" sz="1600" dirty="0">
                <a:solidFill>
                  <a:srgbClr val="000000"/>
                </a:solidFill>
                <a:effectLst/>
                <a:latin typeface="Arial" panose="020B0604020202020204" pitchFamily="34" charset="0"/>
                <a:ea typeface="Calibri" panose="020F0502020204030204" pitchFamily="34" charset="0"/>
              </a:rPr>
              <a:t>, M. (2019). The geography of starts-ups in Sweden. The role of human capital, social capital and agglomeration. </a:t>
            </a:r>
            <a:r>
              <a:rPr lang="en-US" sz="1600" i="1" dirty="0">
                <a:solidFill>
                  <a:srgbClr val="000000"/>
                </a:solidFill>
                <a:effectLst/>
                <a:latin typeface="Arial" panose="020B0604020202020204" pitchFamily="34" charset="0"/>
                <a:ea typeface="Calibri" panose="020F0502020204030204" pitchFamily="34" charset="0"/>
              </a:rPr>
              <a:t>Entrepreneurship and Regional Development, 31</a:t>
            </a:r>
            <a:r>
              <a:rPr lang="en-US" sz="1600" dirty="0">
                <a:solidFill>
                  <a:srgbClr val="000000"/>
                </a:solidFill>
                <a:effectLst/>
                <a:latin typeface="Arial" panose="020B0604020202020204" pitchFamily="34" charset="0"/>
                <a:ea typeface="Calibri" panose="020F0502020204030204" pitchFamily="34" charset="0"/>
              </a:rPr>
              <a:t>(9-10), 735-754. </a:t>
            </a:r>
            <a:r>
              <a:rPr lang="en-US" sz="1600" u="sng" dirty="0">
                <a:solidFill>
                  <a:srgbClr val="0563C1"/>
                </a:solidFill>
                <a:effectLst/>
                <a:latin typeface="Arial" panose="020B0604020202020204" pitchFamily="34" charset="0"/>
                <a:ea typeface="Calibri" panose="020F0502020204030204" pitchFamily="34" charset="0"/>
                <a:hlinkClick r:id="rId4"/>
              </a:rPr>
              <a:t>https://doi.org/10.1080/08985626.2019.1565420</a:t>
            </a:r>
            <a:endParaRPr lang="en-US" sz="1600" dirty="0">
              <a:effectLst/>
              <a:latin typeface="Arial" panose="020B0604020202020204" pitchFamily="34" charset="0"/>
              <a:ea typeface="Calibri" panose="020F0502020204030204" pitchFamily="34" charset="0"/>
            </a:endParaRPr>
          </a:p>
          <a:p>
            <a:pPr marL="457200" marR="0" indent="-45720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rPr>
              <a:t>Governor’s Office of Policy Innovation and the Future (2020, November 24). </a:t>
            </a:r>
            <a:r>
              <a:rPr lang="en-US" sz="1600" i="1" dirty="0">
                <a:effectLst/>
                <a:latin typeface="Arial" panose="020B0604020202020204" pitchFamily="34" charset="0"/>
                <a:ea typeface="Calibri" panose="020F0502020204030204" pitchFamily="34" charset="0"/>
              </a:rPr>
              <a:t>Maine governor’s economic recovery committee: Recommendations to sustain and grow Maine’s economy. </a:t>
            </a:r>
            <a:r>
              <a:rPr lang="en-US" sz="1600" u="sng" dirty="0">
                <a:solidFill>
                  <a:srgbClr val="0563C1"/>
                </a:solidFill>
                <a:effectLst/>
                <a:latin typeface="Arial" panose="020B0604020202020204" pitchFamily="34" charset="0"/>
                <a:ea typeface="Calibri" panose="020F0502020204030204" pitchFamily="34" charset="0"/>
                <a:hlinkClick r:id="rId5"/>
              </a:rPr>
              <a:t>https://www.maine.gov/future/sites/maine.gov.future/files/inline-files/Maine%20ERC%20Report_FINAL_11242020.pdf</a:t>
            </a:r>
            <a:endParaRPr lang="en-US" sz="1600" dirty="0">
              <a:effectLst/>
              <a:latin typeface="Arial" panose="020B0604020202020204" pitchFamily="34" charset="0"/>
              <a:ea typeface="Calibri" panose="020F0502020204030204" pitchFamily="34" charset="0"/>
            </a:endParaRPr>
          </a:p>
          <a:p>
            <a:pPr marL="457200" marR="0" indent="-45720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rPr>
              <a:t>Department of Administrative and Financial Services State of Maine. (n.d.) </a:t>
            </a:r>
            <a:r>
              <a:rPr lang="en-US" sz="1600" i="1" dirty="0">
                <a:effectLst/>
                <a:latin typeface="Arial" panose="020B0604020202020204" pitchFamily="34" charset="0"/>
                <a:ea typeface="Calibri" panose="020F0502020204030204" pitchFamily="34" charset="0"/>
              </a:rPr>
              <a:t>Maine city town population projections 2038.</a:t>
            </a:r>
            <a:r>
              <a:rPr lang="en-US" sz="1600" dirty="0">
                <a:effectLst/>
                <a:latin typeface="Arial" panose="020B0604020202020204" pitchFamily="34" charset="0"/>
                <a:ea typeface="Calibri" panose="020F0502020204030204" pitchFamily="34" charset="0"/>
              </a:rPr>
              <a:t> Retrieved from </a:t>
            </a:r>
            <a:r>
              <a:rPr lang="en-US" sz="1600" u="sng" dirty="0">
                <a:solidFill>
                  <a:srgbClr val="0563C1"/>
                </a:solidFill>
                <a:effectLst/>
                <a:latin typeface="Arial" panose="020B0604020202020204" pitchFamily="34" charset="0"/>
                <a:ea typeface="Calibri" panose="020F0502020204030204" pitchFamily="34" charset="0"/>
                <a:hlinkClick r:id="rId6"/>
              </a:rPr>
              <a:t>https://www.maine.gov/dafs/economist/sites/maine.gov.dafs.economist/files/inline-files/MaineCityTownPopulationProjections2038.pdf</a:t>
            </a:r>
            <a:endParaRPr lang="en-US" sz="1600" dirty="0">
              <a:effectLst/>
              <a:latin typeface="Arial" panose="020B0604020202020204" pitchFamily="34" charset="0"/>
              <a:ea typeface="Calibri" panose="020F0502020204030204" pitchFamily="34" charset="0"/>
            </a:endParaRPr>
          </a:p>
          <a:p>
            <a:pPr marL="457200" marR="0" indent="-45720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rPr>
              <a:t>U.S. Census Bureau. (2010a). </a:t>
            </a:r>
            <a:r>
              <a:rPr lang="en-US" sz="1600" i="1" dirty="0">
                <a:effectLst/>
                <a:latin typeface="Arial" panose="020B0604020202020204" pitchFamily="34" charset="0"/>
                <a:ea typeface="Calibri" panose="020F0502020204030204" pitchFamily="34" charset="0"/>
              </a:rPr>
              <a:t>Quick facts: Maine; United States</a:t>
            </a:r>
            <a:r>
              <a:rPr lang="en-US" sz="1600" dirty="0">
                <a:effectLst/>
                <a:latin typeface="Arial" panose="020B0604020202020204" pitchFamily="34" charset="0"/>
                <a:ea typeface="Calibri" panose="020F0502020204030204" pitchFamily="34" charset="0"/>
              </a:rPr>
              <a:t>. </a:t>
            </a:r>
            <a:r>
              <a:rPr lang="en-US" sz="1600" u="sng" dirty="0">
                <a:solidFill>
                  <a:srgbClr val="4472C4"/>
                </a:solidFill>
                <a:effectLst/>
                <a:latin typeface="Arial" panose="020B0604020202020204" pitchFamily="34" charset="0"/>
                <a:ea typeface="Calibri" panose="020F0502020204030204" pitchFamily="34" charset="0"/>
                <a:hlinkClick r:id="rId7"/>
              </a:rPr>
              <a:t>https://www.census.gov/quickfacts/fact/table/ME,US/SEX255219</a:t>
            </a:r>
            <a:endParaRPr lang="en-US" sz="1600" dirty="0">
              <a:effectLst/>
              <a:latin typeface="Arial" panose="020B0604020202020204" pitchFamily="34" charset="0"/>
              <a:ea typeface="Calibri" panose="020F0502020204030204" pitchFamily="34" charset="0"/>
            </a:endParaRPr>
          </a:p>
          <a:p>
            <a:pPr marL="457200" marR="0" indent="-45720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rPr>
              <a:t>U.S. Census Bureau. (2010b). </a:t>
            </a:r>
            <a:r>
              <a:rPr lang="en-US" sz="1600" i="1" dirty="0">
                <a:effectLst/>
                <a:latin typeface="Arial" panose="020B0604020202020204" pitchFamily="34" charset="0"/>
                <a:ea typeface="Calibri" panose="020F0502020204030204" pitchFamily="34" charset="0"/>
              </a:rPr>
              <a:t>Rural America: A story map.</a:t>
            </a:r>
            <a:r>
              <a:rPr lang="en-US" sz="1600" dirty="0">
                <a:effectLst/>
                <a:latin typeface="Arial" panose="020B0604020202020204" pitchFamily="34" charset="0"/>
                <a:ea typeface="Calibri" panose="020F0502020204030204" pitchFamily="34" charset="0"/>
              </a:rPr>
              <a:t> </a:t>
            </a:r>
            <a:r>
              <a:rPr lang="en-US" sz="1600" u="sng" dirty="0">
                <a:solidFill>
                  <a:srgbClr val="0563C1"/>
                </a:solidFill>
                <a:effectLst/>
                <a:latin typeface="Arial" panose="020B0604020202020204" pitchFamily="34" charset="0"/>
                <a:ea typeface="Calibri" panose="020F0502020204030204" pitchFamily="34" charset="0"/>
                <a:hlinkClick r:id="rId8"/>
              </a:rPr>
              <a:t>https://mtgis-portal.geo.census.gov/arcgis/apps/MapSeries/index.html?appid=49cd4bc9c8eb444ab51218c1d5001ef6#:~:text=The%20Census%20Bureau%20defines%20rural,NOT%20in%20an%20urban%20area</a:t>
            </a:r>
            <a:r>
              <a:rPr lang="en-US" sz="1600" dirty="0">
                <a:effectLst/>
                <a:latin typeface="Arial" panose="020B0604020202020204" pitchFamily="34" charset="0"/>
                <a:ea typeface="Calibri" panose="020F0502020204030204" pitchFamily="34" charset="0"/>
              </a:rPr>
              <a:t>.</a:t>
            </a:r>
          </a:p>
          <a:p>
            <a:pPr marL="457200" marR="0" indent="-45720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rPr>
              <a:t>U.S. Census Bureau. (2010c). </a:t>
            </a:r>
            <a:r>
              <a:rPr lang="en-US" sz="1600" i="1" dirty="0">
                <a:effectLst/>
                <a:latin typeface="Arial" panose="020B0604020202020204" pitchFamily="34" charset="0"/>
                <a:ea typeface="Calibri" panose="020F0502020204030204" pitchFamily="34" charset="0"/>
              </a:rPr>
              <a:t>Urban and Rural Decennial Census. </a:t>
            </a:r>
            <a:r>
              <a:rPr lang="en-US" sz="1600" u="sng" dirty="0">
                <a:solidFill>
                  <a:srgbClr val="0563C1"/>
                </a:solidFill>
                <a:effectLst/>
                <a:latin typeface="Arial" panose="020B0604020202020204" pitchFamily="34" charset="0"/>
                <a:ea typeface="Calibri" panose="020F0502020204030204" pitchFamily="34" charset="0"/>
                <a:hlinkClick r:id="rId9"/>
              </a:rPr>
              <a:t>https://data.census.gov/cedsci/table?q=DECENNIALCD1162010.P2&amp;g=0400000US23&amp;tid=DECENNIALSF12010.P2&amp;hidePreview=true</a:t>
            </a:r>
            <a:endParaRPr lang="en-US" sz="1600" dirty="0">
              <a:effectLst/>
              <a:latin typeface="Arial" panose="020B0604020202020204" pitchFamily="34" charset="0"/>
              <a:ea typeface="Calibri" panose="020F0502020204030204" pitchFamily="34" charset="0"/>
            </a:endParaRPr>
          </a:p>
          <a:p>
            <a:pPr marL="457200" marR="0" indent="-45720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rPr>
              <a:t>Premier Quantitative Consulting. (2019). </a:t>
            </a:r>
            <a:r>
              <a:rPr lang="en-US" sz="1600" i="1" dirty="0">
                <a:effectLst/>
                <a:latin typeface="Arial" panose="020B0604020202020204" pitchFamily="34" charset="0"/>
                <a:ea typeface="Calibri" panose="020F0502020204030204" pitchFamily="34" charset="0"/>
              </a:rPr>
              <a:t>Rural women entrepreneurs: Challenges and opportunities.</a:t>
            </a:r>
            <a:r>
              <a:rPr lang="en-US" sz="1600" dirty="0">
                <a:effectLst/>
                <a:latin typeface="Arial" panose="020B0604020202020204" pitchFamily="34" charset="0"/>
                <a:ea typeface="Calibri" panose="020F0502020204030204" pitchFamily="34" charset="0"/>
              </a:rPr>
              <a:t> National Women’s Business Council. </a:t>
            </a:r>
            <a:r>
              <a:rPr lang="en-US" sz="1600" u="sng" dirty="0">
                <a:solidFill>
                  <a:srgbClr val="0563C1"/>
                </a:solidFill>
                <a:effectLst/>
                <a:latin typeface="Arial" panose="020B0604020202020204" pitchFamily="34" charset="0"/>
                <a:ea typeface="Calibri" panose="020F0502020204030204" pitchFamily="34" charset="0"/>
                <a:hlinkClick r:id="rId10"/>
              </a:rPr>
              <a:t>https://www.nwbc.gov/2019/05/08/rural-women-entrepreneurs-challenges-and-opportunities/</a:t>
            </a:r>
            <a:endParaRPr lang="en-US" sz="1600" dirty="0">
              <a:effectLst/>
              <a:latin typeface="Arial" panose="020B0604020202020204" pitchFamily="34" charset="0"/>
              <a:ea typeface="Calibri" panose="020F0502020204030204" pitchFamily="34" charset="0"/>
            </a:endParaRPr>
          </a:p>
          <a:p>
            <a:pPr marL="457200" marR="0" indent="-457200">
              <a:lnSpc>
                <a:spcPct val="107000"/>
              </a:lnSpc>
              <a:spcBef>
                <a:spcPts val="0"/>
              </a:spcBef>
              <a:spcAft>
                <a:spcPts val="0"/>
              </a:spcAft>
            </a:pPr>
            <a:r>
              <a:rPr lang="en-US" sz="1600" dirty="0" err="1">
                <a:solidFill>
                  <a:srgbClr val="333333"/>
                </a:solidFill>
                <a:effectLst/>
                <a:latin typeface="Arial" panose="020B0604020202020204" pitchFamily="34" charset="0"/>
                <a:ea typeface="Calibri" panose="020F0502020204030204" pitchFamily="34" charset="0"/>
              </a:rPr>
              <a:t>Rasdi</a:t>
            </a:r>
            <a:r>
              <a:rPr lang="en-US" sz="1600" dirty="0">
                <a:solidFill>
                  <a:srgbClr val="333333"/>
                </a:solidFill>
                <a:effectLst/>
                <a:latin typeface="Arial" panose="020B0604020202020204" pitchFamily="34" charset="0"/>
                <a:ea typeface="Calibri" panose="020F0502020204030204" pitchFamily="34" charset="0"/>
              </a:rPr>
              <a:t>, R. M., Hamzah, S. R., &amp; Yean, T. F. (2020). Exploring self-leadership development of Malaysian women entrepreneurs. </a:t>
            </a:r>
            <a:r>
              <a:rPr lang="en-US" sz="1600" i="1" dirty="0">
                <a:solidFill>
                  <a:srgbClr val="333333"/>
                </a:solidFill>
                <a:effectLst/>
                <a:latin typeface="Arial" panose="020B0604020202020204" pitchFamily="34" charset="0"/>
                <a:ea typeface="Calibri" panose="020F0502020204030204" pitchFamily="34" charset="0"/>
              </a:rPr>
              <a:t>Advances in Developing Human Resources</a:t>
            </a:r>
            <a:r>
              <a:rPr lang="en-US" sz="1600" dirty="0">
                <a:solidFill>
                  <a:srgbClr val="333333"/>
                </a:solidFill>
                <a:effectLst/>
                <a:latin typeface="Arial" panose="020B0604020202020204" pitchFamily="34" charset="0"/>
                <a:ea typeface="Calibri" panose="020F0502020204030204" pitchFamily="34" charset="0"/>
              </a:rPr>
              <a:t>, </a:t>
            </a:r>
            <a:r>
              <a:rPr lang="en-US" sz="1600" i="1" dirty="0">
                <a:solidFill>
                  <a:srgbClr val="333333"/>
                </a:solidFill>
                <a:effectLst/>
                <a:latin typeface="Arial" panose="020B0604020202020204" pitchFamily="34" charset="0"/>
                <a:ea typeface="Calibri" panose="020F0502020204030204" pitchFamily="34" charset="0"/>
              </a:rPr>
              <a:t>22</a:t>
            </a:r>
            <a:r>
              <a:rPr lang="en-US" sz="1600" dirty="0">
                <a:solidFill>
                  <a:srgbClr val="333333"/>
                </a:solidFill>
                <a:effectLst/>
                <a:latin typeface="Arial" panose="020B0604020202020204" pitchFamily="34" charset="0"/>
                <a:ea typeface="Calibri" panose="020F0502020204030204" pitchFamily="34" charset="0"/>
              </a:rPr>
              <a:t>(2), 189–200. </a:t>
            </a:r>
            <a:r>
              <a:rPr lang="en-US" sz="1600" u="sng" dirty="0">
                <a:solidFill>
                  <a:srgbClr val="006ACC"/>
                </a:solidFill>
                <a:effectLst/>
                <a:latin typeface="Arial" panose="020B0604020202020204" pitchFamily="34" charset="0"/>
                <a:ea typeface="Calibri" panose="020F0502020204030204" pitchFamily="34" charset="0"/>
                <a:hlinkClick r:id="rId11"/>
              </a:rPr>
              <a:t>https://doi.org/10.1177/1523422320907048</a:t>
            </a:r>
            <a:endParaRPr lang="en-US" sz="1600" dirty="0">
              <a:effectLst/>
              <a:latin typeface="Arial" panose="020B0604020202020204" pitchFamily="34" charset="0"/>
              <a:ea typeface="Calibri" panose="020F0502020204030204" pitchFamily="34" charset="0"/>
            </a:endParaRPr>
          </a:p>
          <a:p>
            <a:pPr marL="457200" marR="0" indent="-457200">
              <a:lnSpc>
                <a:spcPct val="107000"/>
              </a:lnSpc>
              <a:spcBef>
                <a:spcPts val="0"/>
              </a:spcBef>
              <a:spcAft>
                <a:spcPts val="0"/>
              </a:spcAft>
            </a:pPr>
            <a:r>
              <a:rPr lang="en-US" sz="1600" dirty="0" err="1">
                <a:solidFill>
                  <a:srgbClr val="000000"/>
                </a:solidFill>
                <a:effectLst/>
                <a:latin typeface="Arial" panose="020B0604020202020204" pitchFamily="34" charset="0"/>
                <a:ea typeface="Calibri" panose="020F0502020204030204" pitchFamily="34" charset="0"/>
              </a:rPr>
              <a:t>Vidickienė</a:t>
            </a:r>
            <a:r>
              <a:rPr lang="en-US" sz="1600" dirty="0">
                <a:solidFill>
                  <a:srgbClr val="000000"/>
                </a:solidFill>
                <a:effectLst/>
                <a:latin typeface="Arial" panose="020B0604020202020204" pitchFamily="34" charset="0"/>
                <a:ea typeface="Calibri" panose="020F0502020204030204" pitchFamily="34" charset="0"/>
              </a:rPr>
              <a:t>, D. (2017). Attractiveness of rural areas for young, educated women in post-industrial society. </a:t>
            </a:r>
            <a:r>
              <a:rPr lang="en-US" sz="1600" i="1" dirty="0">
                <a:solidFill>
                  <a:srgbClr val="000000"/>
                </a:solidFill>
                <a:effectLst/>
                <a:latin typeface="Arial" panose="020B0604020202020204" pitchFamily="34" charset="0"/>
                <a:ea typeface="Calibri" panose="020F0502020204030204" pitchFamily="34" charset="0"/>
              </a:rPr>
              <a:t>Eastern European countryside</a:t>
            </a:r>
            <a:r>
              <a:rPr lang="en-US" sz="1600" dirty="0">
                <a:solidFill>
                  <a:srgbClr val="000000"/>
                </a:solidFill>
                <a:effectLst/>
                <a:latin typeface="Arial" panose="020B0604020202020204" pitchFamily="34" charset="0"/>
                <a:ea typeface="Calibri" panose="020F0502020204030204" pitchFamily="34" charset="0"/>
              </a:rPr>
              <a:t>, </a:t>
            </a:r>
            <a:r>
              <a:rPr lang="en-US" sz="1600" i="1" dirty="0">
                <a:solidFill>
                  <a:srgbClr val="000000"/>
                </a:solidFill>
                <a:effectLst/>
                <a:latin typeface="Arial" panose="020B0604020202020204" pitchFamily="34" charset="0"/>
                <a:ea typeface="Calibri" panose="020F0502020204030204" pitchFamily="34" charset="0"/>
              </a:rPr>
              <a:t>23</a:t>
            </a:r>
            <a:r>
              <a:rPr lang="en-US" sz="1600" dirty="0">
                <a:solidFill>
                  <a:srgbClr val="000000"/>
                </a:solidFill>
                <a:effectLst/>
                <a:latin typeface="Arial" panose="020B0604020202020204" pitchFamily="34" charset="0"/>
                <a:ea typeface="Calibri" panose="020F0502020204030204" pitchFamily="34" charset="0"/>
              </a:rPr>
              <a:t>(1), 171-190. </a:t>
            </a:r>
            <a:r>
              <a:rPr lang="en-US" sz="1600" u="sng" dirty="0">
                <a:solidFill>
                  <a:srgbClr val="0563C1"/>
                </a:solidFill>
                <a:effectLst/>
                <a:latin typeface="Arial" panose="020B0604020202020204" pitchFamily="34" charset="0"/>
                <a:ea typeface="Calibri" panose="020F0502020204030204" pitchFamily="34" charset="0"/>
                <a:hlinkClick r:id="rId12"/>
              </a:rPr>
              <a:t>https://doi.org/10.1515/eec-2017-0008</a:t>
            </a:r>
            <a:endParaRPr lang="en-US" sz="1600" dirty="0">
              <a:effectLst/>
              <a:latin typeface="Arial" panose="020B0604020202020204" pitchFamily="34" charset="0"/>
              <a:ea typeface="Calibri" panose="020F0502020204030204" pitchFamily="34" charset="0"/>
            </a:endParaRPr>
          </a:p>
          <a:p>
            <a:endParaRPr lang="en-US" sz="2000" b="1"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B23D0CB-6BD1-4054-A7DC-A4645DFF1C62}"/>
              </a:ext>
            </a:extLst>
          </p:cNvPr>
          <p:cNvSpPr txBox="1"/>
          <p:nvPr/>
        </p:nvSpPr>
        <p:spPr>
          <a:xfrm>
            <a:off x="15508645" y="3537132"/>
            <a:ext cx="12631948" cy="7835718"/>
          </a:xfrm>
          <a:prstGeom prst="rect">
            <a:avLst/>
          </a:prstGeom>
          <a:solidFill>
            <a:schemeClr val="accent1">
              <a:lumMod val="20000"/>
              <a:lumOff val="80000"/>
            </a:schemeClr>
          </a:solidFill>
          <a:ln>
            <a:solidFill>
              <a:schemeClr val="dk1"/>
            </a:solidFill>
          </a:ln>
        </p:spPr>
        <p:style>
          <a:lnRef idx="2">
            <a:schemeClr val="dk1"/>
          </a:lnRef>
          <a:fillRef idx="1">
            <a:schemeClr val="lt1"/>
          </a:fillRef>
          <a:effectRef idx="0">
            <a:schemeClr val="dk1"/>
          </a:effectRef>
          <a:fontRef idx="minor">
            <a:schemeClr val="dk1"/>
          </a:fontRef>
        </p:style>
        <p:txBody>
          <a:bodyPr wrap="square" rtlCol="0">
            <a:noAutofit/>
          </a:bodyPr>
          <a:lstStyle/>
          <a:p>
            <a:pPr algn="ctr"/>
            <a:endParaRPr lang="en-US" sz="12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Maine</a:t>
            </a:r>
          </a:p>
          <a:p>
            <a:pPr algn="ctr"/>
            <a:endParaRPr lang="en-US" sz="3200" dirty="0">
              <a:solidFill>
                <a:srgbClr val="000000"/>
              </a:solidFill>
              <a:latin typeface="YAD7QhG2T6o 0"/>
            </a:endParaRPr>
          </a:p>
          <a:p>
            <a:pPr algn="ctr"/>
            <a:endParaRPr lang="en-US" sz="3200" dirty="0">
              <a:solidFill>
                <a:srgbClr val="000000"/>
              </a:solidFill>
              <a:latin typeface="YAD7QhG2T6o 0"/>
            </a:endParaRPr>
          </a:p>
          <a:p>
            <a:pPr algn="ctr"/>
            <a:endParaRPr lang="en-US" sz="3200" dirty="0">
              <a:solidFill>
                <a:srgbClr val="000000"/>
              </a:solidFill>
              <a:latin typeface="YAD7QhG2T6o 0"/>
            </a:endParaRPr>
          </a:p>
          <a:p>
            <a:pPr algn="ctr"/>
            <a:endParaRPr lang="en-US" sz="3200" dirty="0">
              <a:solidFill>
                <a:srgbClr val="000000"/>
              </a:solidFill>
              <a:latin typeface="YAD7QhG2T6o 0"/>
            </a:endParaRPr>
          </a:p>
          <a:p>
            <a:pPr algn="ctr"/>
            <a:endParaRPr lang="en-US" sz="3200" dirty="0">
              <a:solidFill>
                <a:srgbClr val="000000"/>
              </a:solidFill>
              <a:latin typeface="YAD7QhG2T6o 0"/>
            </a:endParaRPr>
          </a:p>
          <a:p>
            <a:pPr algn="ctr"/>
            <a:endParaRPr lang="en-US" sz="3200" dirty="0">
              <a:solidFill>
                <a:srgbClr val="000000"/>
              </a:solidFill>
              <a:latin typeface="YAD7QhG2T6o 0"/>
            </a:endParaRPr>
          </a:p>
          <a:p>
            <a:pPr algn="ctr"/>
            <a:endParaRPr lang="en-US" sz="3200" dirty="0">
              <a:solidFill>
                <a:srgbClr val="000000"/>
              </a:solidFill>
              <a:latin typeface="YAD7QhG2T6o 0"/>
            </a:endParaRPr>
          </a:p>
          <a:p>
            <a:pPr algn="ctr"/>
            <a:endParaRPr lang="en-US" sz="3200" dirty="0">
              <a:solidFill>
                <a:srgbClr val="000000"/>
              </a:solidFill>
              <a:latin typeface="YAD7QhG2T6o 0"/>
            </a:endParaRPr>
          </a:p>
          <a:p>
            <a:pPr algn="ctr"/>
            <a:endParaRPr lang="en-US" sz="3200" dirty="0">
              <a:solidFill>
                <a:srgbClr val="000000"/>
              </a:solidFill>
              <a:latin typeface="YAD7QhG2T6o 0"/>
            </a:endParaRPr>
          </a:p>
          <a:p>
            <a:pPr algn="ctr"/>
            <a:endParaRPr lang="en-US" sz="3200" dirty="0">
              <a:solidFill>
                <a:srgbClr val="000000"/>
              </a:solidFill>
              <a:latin typeface="YAD7QhG2T6o 0"/>
            </a:endParaRPr>
          </a:p>
          <a:p>
            <a:pPr algn="ctr"/>
            <a:endParaRPr lang="en-US" sz="3000" b="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4445183-66EA-4136-9F23-28F59AD8B7AC}"/>
              </a:ext>
            </a:extLst>
          </p:cNvPr>
          <p:cNvSpPr txBox="1"/>
          <p:nvPr/>
        </p:nvSpPr>
        <p:spPr>
          <a:xfrm>
            <a:off x="15508645" y="31266858"/>
            <a:ext cx="12631948" cy="1011462"/>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US" sz="2000" b="1" dirty="0">
                <a:latin typeface="Arial" panose="020B0604020202020204" pitchFamily="34" charset="0"/>
                <a:cs typeface="Arial" panose="020B0604020202020204" pitchFamily="34" charset="0"/>
              </a:rPr>
              <a:t>Acknowledgements</a:t>
            </a:r>
          </a:p>
          <a:p>
            <a:r>
              <a:rPr lang="en-US" dirty="0">
                <a:effectLst/>
                <a:latin typeface="Arial" panose="020B0604020202020204" pitchFamily="34" charset="0"/>
                <a:ea typeface="Calibri" panose="020F0502020204030204" pitchFamily="34" charset="0"/>
              </a:rPr>
              <a:t>Thank you to Dr. Paula </a:t>
            </a:r>
            <a:r>
              <a:rPr lang="en-US" dirty="0" err="1">
                <a:effectLst/>
                <a:latin typeface="Arial" panose="020B0604020202020204" pitchFamily="34" charset="0"/>
                <a:ea typeface="Calibri" panose="020F0502020204030204" pitchFamily="34" charset="0"/>
              </a:rPr>
              <a:t>Gerstenblatt</a:t>
            </a:r>
            <a:r>
              <a:rPr lang="en-US" dirty="0">
                <a:effectLst/>
                <a:latin typeface="Arial" panose="020B0604020202020204" pitchFamily="34" charset="0"/>
                <a:ea typeface="Calibri" panose="020F0502020204030204" pitchFamily="34" charset="0"/>
              </a:rPr>
              <a:t>, Dr. Jamie Picardy, and Dr. Paul Caron for their mentoring, review, and feedback throughout the study, as well as Clara Parka and </a:t>
            </a:r>
            <a:r>
              <a:rPr lang="en-US" dirty="0">
                <a:latin typeface="Arial" panose="020B0604020202020204" pitchFamily="34" charset="0"/>
                <a:ea typeface="Calibri" panose="020F0502020204030204" pitchFamily="34" charset="0"/>
              </a:rPr>
              <a:t>other </a:t>
            </a:r>
            <a:r>
              <a:rPr lang="en-US" dirty="0">
                <a:effectLst/>
                <a:latin typeface="Arial" panose="020B0604020202020204" pitchFamily="34" charset="0"/>
                <a:ea typeface="Calibri" panose="020F0502020204030204" pitchFamily="34" charset="0"/>
              </a:rPr>
              <a:t>classmates who provided feedback through peer reviews. </a:t>
            </a:r>
          </a:p>
          <a:p>
            <a:endParaRPr lang="en-US" sz="30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8E0D7A4-144D-4579-A52A-6F225459DE47}"/>
              </a:ext>
            </a:extLst>
          </p:cNvPr>
          <p:cNvSpPr txBox="1"/>
          <p:nvPr/>
        </p:nvSpPr>
        <p:spPr>
          <a:xfrm>
            <a:off x="16827500" y="17564101"/>
            <a:ext cx="4013200" cy="2933700"/>
          </a:xfrm>
          <a:prstGeom prst="rect">
            <a:avLst/>
          </a:prstGeom>
          <a:noFill/>
        </p:spPr>
        <p:txBody>
          <a:bodyPr wrap="square" rtlCol="0">
            <a:spAutoFit/>
          </a:bodyPr>
          <a:lstStyle/>
          <a:p>
            <a:endParaRPr lang="en-US" dirty="0"/>
          </a:p>
        </p:txBody>
      </p:sp>
      <p:graphicFrame>
        <p:nvGraphicFramePr>
          <p:cNvPr id="32" name="Chart 31">
            <a:extLst>
              <a:ext uri="{FF2B5EF4-FFF2-40B4-BE49-F238E27FC236}">
                <a16:creationId xmlns:a16="http://schemas.microsoft.com/office/drawing/2014/main" id="{7328F13D-436E-4545-9975-60082ED23EB8}"/>
              </a:ext>
            </a:extLst>
          </p:cNvPr>
          <p:cNvGraphicFramePr/>
          <p:nvPr>
            <p:extLst>
              <p:ext uri="{D42A27DB-BD31-4B8C-83A1-F6EECF244321}">
                <p14:modId xmlns:p14="http://schemas.microsoft.com/office/powerpoint/2010/main" val="3640290219"/>
              </p:ext>
            </p:extLst>
          </p:nvPr>
        </p:nvGraphicFramePr>
        <p:xfrm>
          <a:off x="22574247" y="4909969"/>
          <a:ext cx="5029200" cy="506840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1" name="Chart 10">
            <a:extLst>
              <a:ext uri="{FF2B5EF4-FFF2-40B4-BE49-F238E27FC236}">
                <a16:creationId xmlns:a16="http://schemas.microsoft.com/office/drawing/2014/main" id="{2163001C-6BAA-4814-B355-6714D6541BD9}"/>
              </a:ext>
            </a:extLst>
          </p:cNvPr>
          <p:cNvGraphicFramePr/>
          <p:nvPr>
            <p:extLst>
              <p:ext uri="{D42A27DB-BD31-4B8C-83A1-F6EECF244321}">
                <p14:modId xmlns:p14="http://schemas.microsoft.com/office/powerpoint/2010/main" val="3869033251"/>
              </p:ext>
            </p:extLst>
          </p:nvPr>
        </p:nvGraphicFramePr>
        <p:xfrm>
          <a:off x="16287754" y="4913279"/>
          <a:ext cx="5029200" cy="5068402"/>
        </p:xfrm>
        <a:graphic>
          <a:graphicData uri="http://schemas.openxmlformats.org/drawingml/2006/chart">
            <c:chart xmlns:c="http://schemas.openxmlformats.org/drawingml/2006/chart" xmlns:r="http://schemas.openxmlformats.org/officeDocument/2006/relationships" r:id="rId14"/>
          </a:graphicData>
        </a:graphic>
      </p:graphicFrame>
      <p:sp>
        <p:nvSpPr>
          <p:cNvPr id="13" name="TextBox 12">
            <a:extLst>
              <a:ext uri="{FF2B5EF4-FFF2-40B4-BE49-F238E27FC236}">
                <a16:creationId xmlns:a16="http://schemas.microsoft.com/office/drawing/2014/main" id="{17089FB0-6037-4031-A3A3-323F209BC502}"/>
              </a:ext>
            </a:extLst>
          </p:cNvPr>
          <p:cNvSpPr txBox="1"/>
          <p:nvPr/>
        </p:nvSpPr>
        <p:spPr>
          <a:xfrm>
            <a:off x="16319499" y="10053496"/>
            <a:ext cx="5029201" cy="1138773"/>
          </a:xfrm>
          <a:prstGeom prst="rect">
            <a:avLst/>
          </a:prstGeom>
          <a:noFill/>
        </p:spPr>
        <p:txBody>
          <a:bodyPr wrap="square" rtlCol="0">
            <a:spAutoFit/>
          </a:bodyPr>
          <a:lstStyle/>
          <a:p>
            <a:pPr algn="ctr"/>
            <a:r>
              <a:rPr lang="en-US" sz="2500" b="0" i="0" u="none" strike="noStrike" dirty="0">
                <a:solidFill>
                  <a:srgbClr val="000000"/>
                </a:solidFill>
                <a:effectLst/>
                <a:latin typeface="YAD7QhG2T6o 0"/>
              </a:rPr>
              <a:t>Fig. 1. Rural-Urban Population</a:t>
            </a:r>
          </a:p>
          <a:p>
            <a:pPr algn="ctr"/>
            <a:r>
              <a:rPr lang="en-US" sz="2500" b="0" i="0" u="none" strike="noStrike" dirty="0">
                <a:solidFill>
                  <a:srgbClr val="000000"/>
                </a:solidFill>
                <a:effectLst/>
                <a:latin typeface="YAD7QhG2T6o 0"/>
              </a:rPr>
              <a:t>Source: U.S. Census Bureau (2010c)</a:t>
            </a:r>
            <a:endParaRPr lang="en-US" sz="2500" dirty="0">
              <a:solidFill>
                <a:srgbClr val="000000"/>
              </a:solidFill>
              <a:effectLst/>
              <a:latin typeface="YAD7QhG2T6o 0"/>
            </a:endParaRPr>
          </a:p>
          <a:p>
            <a:endParaRPr lang="en-US" dirty="0"/>
          </a:p>
        </p:txBody>
      </p:sp>
      <p:sp>
        <p:nvSpPr>
          <p:cNvPr id="33" name="TextBox 32">
            <a:extLst>
              <a:ext uri="{FF2B5EF4-FFF2-40B4-BE49-F238E27FC236}">
                <a16:creationId xmlns:a16="http://schemas.microsoft.com/office/drawing/2014/main" id="{C95932EE-2707-4B1D-874C-872772BB47AB}"/>
              </a:ext>
            </a:extLst>
          </p:cNvPr>
          <p:cNvSpPr txBox="1"/>
          <p:nvPr/>
        </p:nvSpPr>
        <p:spPr>
          <a:xfrm>
            <a:off x="22574247" y="10053496"/>
            <a:ext cx="5029200" cy="1138773"/>
          </a:xfrm>
          <a:prstGeom prst="rect">
            <a:avLst/>
          </a:prstGeom>
          <a:noFill/>
        </p:spPr>
        <p:txBody>
          <a:bodyPr wrap="square" rtlCol="0">
            <a:spAutoFit/>
          </a:bodyPr>
          <a:lstStyle/>
          <a:p>
            <a:pPr algn="ctr"/>
            <a:r>
              <a:rPr lang="en-US" sz="2500" b="0" i="0" u="none" strike="noStrike" dirty="0">
                <a:solidFill>
                  <a:srgbClr val="000000"/>
                </a:solidFill>
                <a:effectLst/>
                <a:latin typeface="YAD7QhG2T6o 0"/>
              </a:rPr>
              <a:t>Fig. 2. Population by Sex</a:t>
            </a:r>
          </a:p>
          <a:p>
            <a:pPr algn="ctr"/>
            <a:r>
              <a:rPr lang="en-US" sz="2500" b="0" i="0" u="none" strike="noStrike" dirty="0">
                <a:solidFill>
                  <a:srgbClr val="000000"/>
                </a:solidFill>
                <a:effectLst/>
                <a:latin typeface="YAD7QhG2T6o 0"/>
              </a:rPr>
              <a:t>Source: U.S. Census Bureau (2010a)</a:t>
            </a:r>
            <a:endParaRPr lang="en-US" sz="2500" dirty="0">
              <a:solidFill>
                <a:srgbClr val="000000"/>
              </a:solidFill>
              <a:effectLst/>
              <a:latin typeface="YAD7QhG2T6o 0"/>
            </a:endParaRPr>
          </a:p>
          <a:p>
            <a:endParaRPr lang="en-US" dirty="0"/>
          </a:p>
        </p:txBody>
      </p:sp>
      <p:pic>
        <p:nvPicPr>
          <p:cNvPr id="3" name="Picture 2" descr="A person using a computer&#10;&#10;Description automatically generated with medium confidence">
            <a:extLst>
              <a:ext uri="{FF2B5EF4-FFF2-40B4-BE49-F238E27FC236}">
                <a16:creationId xmlns:a16="http://schemas.microsoft.com/office/drawing/2014/main" id="{14DEE8E3-97D2-42C8-9774-572F3690821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370033" y="24538443"/>
            <a:ext cx="8909172" cy="5939448"/>
          </a:xfrm>
          <a:prstGeom prst="rect">
            <a:avLst/>
          </a:prstGeom>
        </p:spPr>
      </p:pic>
      <p:sp>
        <p:nvSpPr>
          <p:cNvPr id="4" name="TextBox 3">
            <a:extLst>
              <a:ext uri="{FF2B5EF4-FFF2-40B4-BE49-F238E27FC236}">
                <a16:creationId xmlns:a16="http://schemas.microsoft.com/office/drawing/2014/main" id="{28000EA8-FD91-4F40-8E30-53E73E747117}"/>
              </a:ext>
            </a:extLst>
          </p:cNvPr>
          <p:cNvSpPr txBox="1"/>
          <p:nvPr/>
        </p:nvSpPr>
        <p:spPr>
          <a:xfrm>
            <a:off x="18765799" y="30549209"/>
            <a:ext cx="6117637" cy="445141"/>
          </a:xfrm>
          <a:prstGeom prst="rect">
            <a:avLst/>
          </a:prstGeom>
          <a:noFill/>
        </p:spPr>
        <p:txBody>
          <a:bodyPr wrap="square" rtlCol="0">
            <a:noAutofit/>
          </a:bodyPr>
          <a:lstStyle/>
          <a:p>
            <a:pPr algn="ctr"/>
            <a:r>
              <a:rPr lang="en-US" dirty="0"/>
              <a:t>Photo credit: </a:t>
            </a:r>
            <a:r>
              <a:rPr lang="en-US" b="0" i="0" dirty="0" err="1">
                <a:solidFill>
                  <a:srgbClr val="666666"/>
                </a:solidFill>
                <a:effectLst/>
                <a:latin typeface="Helvetica Neue"/>
              </a:rPr>
              <a:t>Wavebreakmedia</a:t>
            </a:r>
            <a:endParaRPr lang="en-US" b="0" i="0" dirty="0">
              <a:solidFill>
                <a:srgbClr val="666666"/>
              </a:solidFill>
              <a:effectLst/>
              <a:latin typeface="Helvetica Neue"/>
            </a:endParaRPr>
          </a:p>
          <a:p>
            <a:endParaRPr lang="en-US" dirty="0"/>
          </a:p>
        </p:txBody>
      </p:sp>
      <p:pic>
        <p:nvPicPr>
          <p:cNvPr id="8" name="Picture 7" descr="Map&#10;&#10;Description automatically generated">
            <a:extLst>
              <a:ext uri="{FF2B5EF4-FFF2-40B4-BE49-F238E27FC236}">
                <a16:creationId xmlns:a16="http://schemas.microsoft.com/office/drawing/2014/main" id="{0AEA6D81-CD8F-4DA2-9695-168D7E872BF6}"/>
              </a:ext>
            </a:extLst>
          </p:cNvPr>
          <p:cNvPicPr>
            <a:picLocks noChangeAspect="1"/>
          </p:cNvPicPr>
          <p:nvPr/>
        </p:nvPicPr>
        <p:blipFill rotWithShape="1">
          <a:blip r:embed="rId16">
            <a:extLst>
              <a:ext uri="{28A0092B-C50C-407E-A947-70E740481C1C}">
                <a14:useLocalDpi xmlns:a14="http://schemas.microsoft.com/office/drawing/2010/main" val="0"/>
              </a:ext>
            </a:extLst>
          </a:blip>
          <a:srcRect l="12767" t="189" r="13305" b="4843"/>
          <a:stretch/>
        </p:blipFill>
        <p:spPr>
          <a:xfrm>
            <a:off x="40025082" y="329521"/>
            <a:ext cx="2686050" cy="3450513"/>
          </a:xfrm>
          <a:prstGeom prst="rect">
            <a:avLst/>
          </a:prstGeom>
        </p:spPr>
      </p:pic>
      <p:pic>
        <p:nvPicPr>
          <p:cNvPr id="14" name="Picture 13" descr="A picture containing text, businesscard&#10;&#10;Description automatically generated">
            <a:extLst>
              <a:ext uri="{FF2B5EF4-FFF2-40B4-BE49-F238E27FC236}">
                <a16:creationId xmlns:a16="http://schemas.microsoft.com/office/drawing/2014/main" id="{56A7F179-97A7-46F5-A084-E4D5F9FC5B93}"/>
              </a:ext>
            </a:extLst>
          </p:cNvPr>
          <p:cNvPicPr>
            <a:picLocks noChangeAspect="1"/>
          </p:cNvPicPr>
          <p:nvPr/>
        </p:nvPicPr>
        <p:blipFill rotWithShape="1">
          <a:blip r:embed="rId17">
            <a:extLst>
              <a:ext uri="{28A0092B-C50C-407E-A947-70E740481C1C}">
                <a14:useLocalDpi xmlns:a14="http://schemas.microsoft.com/office/drawing/2010/main" val="0"/>
              </a:ext>
            </a:extLst>
          </a:blip>
          <a:srcRect l="5620" t="14125" r="7211" b="13431"/>
          <a:stretch/>
        </p:blipFill>
        <p:spPr>
          <a:xfrm>
            <a:off x="36587691" y="640080"/>
            <a:ext cx="3437391" cy="2856747"/>
          </a:xfrm>
          <a:prstGeom prst="rect">
            <a:avLst/>
          </a:prstGeom>
        </p:spPr>
      </p:pic>
    </p:spTree>
    <p:extLst>
      <p:ext uri="{BB962C8B-B14F-4D97-AF65-F5344CB8AC3E}">
        <p14:creationId xmlns:p14="http://schemas.microsoft.com/office/powerpoint/2010/main" val="8187822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13067</TotalTime>
  <Words>1653</Words>
  <Application>Microsoft Office PowerPoint</Application>
  <PresentationFormat>Custom</PresentationFormat>
  <Paragraphs>84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Helvetica Neue</vt:lpstr>
      <vt:lpstr>Symbol</vt:lpstr>
      <vt:lpstr>YAD7QhG2T6o 0</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Luken</dc:creator>
  <cp:lastModifiedBy>Lisa Luken</cp:lastModifiedBy>
  <cp:revision>94</cp:revision>
  <cp:lastPrinted>2022-03-29T19:54:42Z</cp:lastPrinted>
  <dcterms:created xsi:type="dcterms:W3CDTF">2022-02-24T23:20:04Z</dcterms:created>
  <dcterms:modified xsi:type="dcterms:W3CDTF">2022-03-29T21:07:52Z</dcterms:modified>
</cp:coreProperties>
</file>