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lon Holton" initials="DH" lastIdx="1" clrIdx="0">
    <p:extLst>
      <p:ext uri="{19B8F6BF-5375-455C-9EA6-DF929625EA0E}">
        <p15:presenceInfo xmlns:p15="http://schemas.microsoft.com/office/powerpoint/2012/main" userId="1a6a7f2a4f9804f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4" d="100"/>
          <a:sy n="24" d="100"/>
        </p:scale>
        <p:origin x="14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322085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62730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313006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119121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48764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236993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345252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349406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41483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11567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78A3216-E7BD-4D8F-B4B6-14138E37A5D6}" type="datetimeFigureOut">
              <a:rPr lang="en-US" smtClean="0"/>
              <a:t>4/19/2022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55FCB8-D4AB-41D3-864C-00F37FBFF447}" type="slidenum">
              <a:rPr lang="en-US" smtClean="0"/>
              <a:t>‹#›</a:t>
            </a:fld>
            <a:endParaRPr lang="en-US" dirty="0"/>
          </a:p>
        </p:txBody>
      </p:sp>
    </p:spTree>
    <p:extLst>
      <p:ext uri="{BB962C8B-B14F-4D97-AF65-F5344CB8AC3E}">
        <p14:creationId xmlns:p14="http://schemas.microsoft.com/office/powerpoint/2010/main" val="64734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78A3216-E7BD-4D8F-B4B6-14138E37A5D6}" type="datetimeFigureOut">
              <a:rPr lang="en-US" smtClean="0"/>
              <a:t>4/19/2022</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C55FCB8-D4AB-41D3-864C-00F37FBFF447}" type="slidenum">
              <a:rPr lang="en-US" smtClean="0"/>
              <a:t>‹#›</a:t>
            </a:fld>
            <a:endParaRPr lang="en-US" dirty="0"/>
          </a:p>
        </p:txBody>
      </p:sp>
    </p:spTree>
    <p:extLst>
      <p:ext uri="{BB962C8B-B14F-4D97-AF65-F5344CB8AC3E}">
        <p14:creationId xmlns:p14="http://schemas.microsoft.com/office/powerpoint/2010/main" val="2405152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g"/><Relationship Id="rId1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png"/><Relationship Id="rId5" Type="http://schemas.openxmlformats.org/officeDocument/2006/relationships/hyperlink" Target="https://doi.org/10.1515/helia-2017-0024"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doi.org/10.3389/fpls.2017.02238" TargetMode="External"/><Relationship Id="rId9" Type="http://schemas.openxmlformats.org/officeDocument/2006/relationships/image" Target="../media/image6.png"/><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2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23BB4C-8A30-42D2-A19F-AD8604E6FCC3}"/>
              </a:ext>
            </a:extLst>
          </p:cNvPr>
          <p:cNvSpPr txBox="1"/>
          <p:nvPr/>
        </p:nvSpPr>
        <p:spPr>
          <a:xfrm>
            <a:off x="11639482" y="0"/>
            <a:ext cx="32251718" cy="3816429"/>
          </a:xfrm>
          <a:prstGeom prst="rect">
            <a:avLst/>
          </a:prstGeom>
          <a:noFill/>
        </p:spPr>
        <p:txBody>
          <a:bodyPr wrap="square" rtlCol="0">
            <a:spAutoFit/>
          </a:bodyPr>
          <a:lstStyle/>
          <a:p>
            <a:pPr algn="ctr"/>
            <a:r>
              <a:rPr lang="en-US" sz="8800" b="1" dirty="0">
                <a:latin typeface="Baskerville Old Face" panose="02020602080505020303" pitchFamily="18" charset="0"/>
              </a:rPr>
              <a:t>Genetic Diversity in </a:t>
            </a:r>
            <a:r>
              <a:rPr lang="en-US" sz="8800" b="1" i="1" dirty="0">
                <a:latin typeface="Baskerville Old Face" panose="02020602080505020303" pitchFamily="18" charset="0"/>
              </a:rPr>
              <a:t>Helianthus annuus</a:t>
            </a:r>
            <a:r>
              <a:rPr lang="en-US" sz="8800" b="1" dirty="0">
                <a:latin typeface="Baskerville Old Face" panose="02020602080505020303" pitchFamily="18" charset="0"/>
              </a:rPr>
              <a:t>: </a:t>
            </a:r>
          </a:p>
          <a:p>
            <a:pPr algn="ctr"/>
            <a:r>
              <a:rPr lang="en-US" sz="8800" b="1" dirty="0">
                <a:latin typeface="Baskerville Old Face" panose="02020602080505020303" pitchFamily="18" charset="0"/>
              </a:rPr>
              <a:t>Selective Breeding and Induced Mutagenesis</a:t>
            </a:r>
          </a:p>
          <a:p>
            <a:pPr algn="ctr"/>
            <a:r>
              <a:rPr lang="en-US" sz="6600" dirty="0">
                <a:latin typeface="Baskerville Old Face" panose="02020602080505020303" pitchFamily="18" charset="0"/>
              </a:rPr>
              <a:t>Dillon Holton – Southern Maine Community College</a:t>
            </a:r>
          </a:p>
        </p:txBody>
      </p:sp>
      <p:sp>
        <p:nvSpPr>
          <p:cNvPr id="8" name="TextBox 7">
            <a:extLst>
              <a:ext uri="{FF2B5EF4-FFF2-40B4-BE49-F238E27FC236}">
                <a16:creationId xmlns:a16="http://schemas.microsoft.com/office/drawing/2014/main" id="{94E7EA57-530D-4DD3-8BAD-D95D3D5B9482}"/>
              </a:ext>
            </a:extLst>
          </p:cNvPr>
          <p:cNvSpPr txBox="1">
            <a:spLocks noChangeAspect="1"/>
          </p:cNvSpPr>
          <p:nvPr/>
        </p:nvSpPr>
        <p:spPr>
          <a:xfrm>
            <a:off x="903920" y="4569927"/>
            <a:ext cx="12193742" cy="14669332"/>
          </a:xfrm>
          <a:prstGeom prst="rect">
            <a:avLst/>
          </a:prstGeom>
          <a:noFill/>
          <a:ln w="38100">
            <a:solidFill>
              <a:schemeClr val="tx1"/>
            </a:solidFill>
          </a:ln>
        </p:spPr>
        <p:txBody>
          <a:bodyPr wrap="square" rtlCol="0">
            <a:noAutofit/>
          </a:bodyPr>
          <a:lstStyle/>
          <a:p>
            <a:pPr algn="ctr"/>
            <a:r>
              <a:rPr lang="en-US" sz="4400" b="1" u="sng" dirty="0"/>
              <a:t>Abstract:</a:t>
            </a:r>
          </a:p>
          <a:p>
            <a:r>
              <a:rPr lang="en-US" sz="4400" dirty="0"/>
              <a:t>H. annuus, more commonly known as the sunflower, is a single species that has many different variations. Traits have been selectively bred for hundreds of years in order to produce a beautiful flower as well as essential agricultural products. Recently interest in the sunflower as a food and fuel crop has led to selective breeding of seeds that produce high yields of sunflower oil. To further push the limits of this plant's genome, researchers have used mutagenesis to force mutations in hopes of developing novel modifications that could increase yield. With the entire genome mapped, the goal for many research groups is to create new genetic starting material for selective breeding. Chemical and radiation-based mutations have been shown to not only increase yield of useful lipid molecules but also create very bizarre looking appearances. This literature review poster discusses hybrid strains, mutant strains and methods of creating  new modified genes to increase yields from this staple crop.</a:t>
            </a:r>
          </a:p>
        </p:txBody>
      </p:sp>
      <p:pic>
        <p:nvPicPr>
          <p:cNvPr id="10" name="Picture 9">
            <a:extLst>
              <a:ext uri="{FF2B5EF4-FFF2-40B4-BE49-F238E27FC236}">
                <a16:creationId xmlns:a16="http://schemas.microsoft.com/office/drawing/2014/main" id="{85011011-672C-4A66-960F-95010929102E}"/>
              </a:ext>
            </a:extLst>
          </p:cNvPr>
          <p:cNvPicPr>
            <a:picLocks noChangeAspect="1"/>
          </p:cNvPicPr>
          <p:nvPr/>
        </p:nvPicPr>
        <p:blipFill>
          <a:blip r:embed="rId2"/>
          <a:stretch>
            <a:fillRect/>
          </a:stretch>
        </p:blipFill>
        <p:spPr>
          <a:xfrm>
            <a:off x="13621384" y="8963393"/>
            <a:ext cx="17165729" cy="5063646"/>
          </a:xfrm>
          <a:prstGeom prst="rect">
            <a:avLst/>
          </a:prstGeom>
          <a:ln w="38100">
            <a:solidFill>
              <a:schemeClr val="tx1"/>
            </a:solidFill>
          </a:ln>
        </p:spPr>
      </p:pic>
      <p:graphicFrame>
        <p:nvGraphicFramePr>
          <p:cNvPr id="5" name="Table 6">
            <a:extLst>
              <a:ext uri="{FF2B5EF4-FFF2-40B4-BE49-F238E27FC236}">
                <a16:creationId xmlns:a16="http://schemas.microsoft.com/office/drawing/2014/main" id="{AA7786D7-A7F3-41B8-BE1E-A86288639F6D}"/>
              </a:ext>
            </a:extLst>
          </p:cNvPr>
          <p:cNvGraphicFramePr>
            <a:graphicFrameLocks noGrp="1"/>
          </p:cNvGraphicFramePr>
          <p:nvPr>
            <p:extLst>
              <p:ext uri="{D42A27DB-BD31-4B8C-83A1-F6EECF244321}">
                <p14:modId xmlns:p14="http://schemas.microsoft.com/office/powerpoint/2010/main" val="1159274295"/>
              </p:ext>
            </p:extLst>
          </p:nvPr>
        </p:nvGraphicFramePr>
        <p:xfrm>
          <a:off x="13386717" y="17864054"/>
          <a:ext cx="17400393" cy="14669332"/>
        </p:xfrm>
        <a:graphic>
          <a:graphicData uri="http://schemas.openxmlformats.org/drawingml/2006/table">
            <a:tbl>
              <a:tblPr firstRow="1" bandRow="1">
                <a:tableStyleId>{91EBBBCC-DAD2-459C-BE2E-F6DE35CF9A28}</a:tableStyleId>
              </a:tblPr>
              <a:tblGrid>
                <a:gridCol w="3585729">
                  <a:extLst>
                    <a:ext uri="{9D8B030D-6E8A-4147-A177-3AD203B41FA5}">
                      <a16:colId xmlns:a16="http://schemas.microsoft.com/office/drawing/2014/main" val="2305864605"/>
                    </a:ext>
                  </a:extLst>
                </a:gridCol>
                <a:gridCol w="5021802">
                  <a:extLst>
                    <a:ext uri="{9D8B030D-6E8A-4147-A177-3AD203B41FA5}">
                      <a16:colId xmlns:a16="http://schemas.microsoft.com/office/drawing/2014/main" val="3943420607"/>
                    </a:ext>
                  </a:extLst>
                </a:gridCol>
                <a:gridCol w="4396431">
                  <a:extLst>
                    <a:ext uri="{9D8B030D-6E8A-4147-A177-3AD203B41FA5}">
                      <a16:colId xmlns:a16="http://schemas.microsoft.com/office/drawing/2014/main" val="4265360654"/>
                    </a:ext>
                  </a:extLst>
                </a:gridCol>
                <a:gridCol w="4396431">
                  <a:extLst>
                    <a:ext uri="{9D8B030D-6E8A-4147-A177-3AD203B41FA5}">
                      <a16:colId xmlns:a16="http://schemas.microsoft.com/office/drawing/2014/main" val="2718950099"/>
                    </a:ext>
                  </a:extLst>
                </a:gridCol>
              </a:tblGrid>
              <a:tr h="503843">
                <a:tc>
                  <a:txBody>
                    <a:bodyPr/>
                    <a:lstStyle/>
                    <a:p>
                      <a:r>
                        <a:rPr lang="en-US" sz="2800" dirty="0">
                          <a:solidFill>
                            <a:schemeClr val="tx1"/>
                          </a:solidFill>
                        </a:rPr>
                        <a:t>Mutant Strain</a:t>
                      </a:r>
                    </a:p>
                  </a:txBody>
                  <a:tcPr/>
                </a:tc>
                <a:tc>
                  <a:txBody>
                    <a:bodyPr/>
                    <a:lstStyle/>
                    <a:p>
                      <a:r>
                        <a:rPr lang="en-US" sz="2800" dirty="0">
                          <a:solidFill>
                            <a:schemeClr val="tx1"/>
                          </a:solidFill>
                        </a:rPr>
                        <a:t>Physical Features</a:t>
                      </a:r>
                    </a:p>
                  </a:txBody>
                  <a:tcPr/>
                </a:tc>
                <a:tc>
                  <a:txBody>
                    <a:bodyPr/>
                    <a:lstStyle/>
                    <a:p>
                      <a:r>
                        <a:rPr lang="en-US" sz="2800" dirty="0">
                          <a:solidFill>
                            <a:schemeClr val="tx1"/>
                          </a:solidFill>
                        </a:rPr>
                        <a:t>Useful Trait</a:t>
                      </a:r>
                    </a:p>
                  </a:txBody>
                  <a:tcPr/>
                </a:tc>
                <a:tc>
                  <a:txBody>
                    <a:bodyPr/>
                    <a:lstStyle/>
                    <a:p>
                      <a:r>
                        <a:rPr lang="en-US" sz="2800" dirty="0">
                          <a:solidFill>
                            <a:schemeClr val="tx1"/>
                          </a:solidFill>
                        </a:rPr>
                        <a:t>Method of Development</a:t>
                      </a:r>
                    </a:p>
                  </a:txBody>
                  <a:tcPr/>
                </a:tc>
                <a:extLst>
                  <a:ext uri="{0D108BD9-81ED-4DB2-BD59-A6C34878D82A}">
                    <a16:rowId xmlns:a16="http://schemas.microsoft.com/office/drawing/2014/main" val="4043264158"/>
                  </a:ext>
                </a:extLst>
              </a:tr>
              <a:tr h="2565727">
                <a:tc>
                  <a:txBody>
                    <a:bodyPr/>
                    <a:lstStyle/>
                    <a:p>
                      <a:r>
                        <a:rPr lang="en-US" sz="3900" dirty="0"/>
                        <a:t>KhNAU742V</a:t>
                      </a:r>
                    </a:p>
                    <a:p>
                      <a:endParaRPr lang="en-US" sz="3900" dirty="0"/>
                    </a:p>
                    <a:p>
                      <a:endParaRPr lang="en-US" sz="3900" dirty="0"/>
                    </a:p>
                  </a:txBody>
                  <a:tcPr/>
                </a:tc>
                <a:tc>
                  <a:txBody>
                    <a:bodyPr/>
                    <a:lstStyle/>
                    <a:p>
                      <a:pPr algn="l"/>
                      <a:r>
                        <a:rPr lang="en-US" sz="3900" dirty="0"/>
                        <a:t>Modified flower/Large number of leaves</a:t>
                      </a:r>
                    </a:p>
                  </a:txBody>
                  <a:tcPr/>
                </a:tc>
                <a:tc>
                  <a:txBody>
                    <a:bodyPr/>
                    <a:lstStyle/>
                    <a:p>
                      <a:r>
                        <a:rPr lang="en-US" sz="3900" dirty="0"/>
                        <a:t>70.54% linoleic Acid (7.79% higher than control)</a:t>
                      </a:r>
                    </a:p>
                  </a:txBody>
                  <a:tcPr/>
                </a:tc>
                <a:tc>
                  <a:txBody>
                    <a:bodyPr/>
                    <a:lstStyle/>
                    <a:p>
                      <a:r>
                        <a:rPr lang="en-US" sz="3900" dirty="0"/>
                        <a:t>Chemical Mutagen: Dimethyl Sulfoxide (DMS)</a:t>
                      </a:r>
                    </a:p>
                  </a:txBody>
                  <a:tcPr/>
                </a:tc>
                <a:extLst>
                  <a:ext uri="{0D108BD9-81ED-4DB2-BD59-A6C34878D82A}">
                    <a16:rowId xmlns:a16="http://schemas.microsoft.com/office/drawing/2014/main" val="1451547821"/>
                  </a:ext>
                </a:extLst>
              </a:tr>
              <a:tr h="1945441">
                <a:tc>
                  <a:txBody>
                    <a:bodyPr/>
                    <a:lstStyle/>
                    <a:p>
                      <a:r>
                        <a:rPr lang="en-US" sz="3900" dirty="0"/>
                        <a:t>KhNAU448V</a:t>
                      </a:r>
                    </a:p>
                    <a:p>
                      <a:endParaRPr lang="en-US" sz="3900" dirty="0"/>
                    </a:p>
                    <a:p>
                      <a:endParaRPr lang="en-US" sz="3900" dirty="0"/>
                    </a:p>
                  </a:txBody>
                  <a:tcPr/>
                </a:tc>
                <a:tc>
                  <a:txBody>
                    <a:bodyPr/>
                    <a:lstStyle/>
                    <a:p>
                      <a:r>
                        <a:rPr lang="en-US" sz="3900" dirty="0"/>
                        <a:t>Crimson tint in leaves</a:t>
                      </a:r>
                    </a:p>
                  </a:txBody>
                  <a:tcPr/>
                </a:tc>
                <a:tc>
                  <a:txBody>
                    <a:bodyPr/>
                    <a:lstStyle/>
                    <a:p>
                      <a:r>
                        <a:rPr lang="en-US" sz="3900" dirty="0"/>
                        <a:t>30.05% oleic Acid (3.55% higher than control)</a:t>
                      </a:r>
                    </a:p>
                  </a:txBody>
                  <a:tcPr/>
                </a:tc>
                <a:tc>
                  <a:txBody>
                    <a:bodyPr/>
                    <a:lstStyle/>
                    <a:p>
                      <a:r>
                        <a:rPr lang="en-US" sz="3900" dirty="0"/>
                        <a:t>Chemical Mutagen: DMS</a:t>
                      </a:r>
                    </a:p>
                  </a:txBody>
                  <a:tcPr/>
                </a:tc>
                <a:extLst>
                  <a:ext uri="{0D108BD9-81ED-4DB2-BD59-A6C34878D82A}">
                    <a16:rowId xmlns:a16="http://schemas.microsoft.com/office/drawing/2014/main" val="2171601721"/>
                  </a:ext>
                </a:extLst>
              </a:tr>
              <a:tr h="1955087">
                <a:tc>
                  <a:txBody>
                    <a:bodyPr/>
                    <a:lstStyle/>
                    <a:p>
                      <a:r>
                        <a:rPr lang="en-US" sz="3900" dirty="0"/>
                        <a:t>KhNAU1133V</a:t>
                      </a:r>
                    </a:p>
                    <a:p>
                      <a:endParaRPr lang="en-US" sz="3900" dirty="0"/>
                    </a:p>
                    <a:p>
                      <a:endParaRPr lang="en-US" sz="3900" dirty="0"/>
                    </a:p>
                  </a:txBody>
                  <a:tcPr/>
                </a:tc>
                <a:tc>
                  <a:txBody>
                    <a:bodyPr/>
                    <a:lstStyle/>
                    <a:p>
                      <a:r>
                        <a:rPr lang="en-US" sz="3900" dirty="0"/>
                        <a:t>Light yellow flower petals</a:t>
                      </a:r>
                    </a:p>
                  </a:txBody>
                  <a:tcPr/>
                </a:tc>
                <a:tc>
                  <a:txBody>
                    <a:bodyPr/>
                    <a:lstStyle/>
                    <a:p>
                      <a:r>
                        <a:rPr lang="en-US" sz="3900" dirty="0"/>
                        <a:t>70.54% linoleic Acid(7.79% higher than control)</a:t>
                      </a:r>
                    </a:p>
                  </a:txBody>
                  <a:tcPr/>
                </a:tc>
                <a:tc>
                  <a:txBody>
                    <a:bodyPr/>
                    <a:lstStyle/>
                    <a:p>
                      <a:r>
                        <a:rPr lang="en-US" sz="3900" dirty="0"/>
                        <a:t>Gamma Radiation Mutagen</a:t>
                      </a:r>
                    </a:p>
                  </a:txBody>
                  <a:tcPr/>
                </a:tc>
                <a:extLst>
                  <a:ext uri="{0D108BD9-81ED-4DB2-BD59-A6C34878D82A}">
                    <a16:rowId xmlns:a16="http://schemas.microsoft.com/office/drawing/2014/main" val="2168945638"/>
                  </a:ext>
                </a:extLst>
              </a:tr>
              <a:tr h="2565727">
                <a:tc>
                  <a:txBody>
                    <a:bodyPr/>
                    <a:lstStyle/>
                    <a:p>
                      <a:r>
                        <a:rPr lang="en-US" sz="3900" dirty="0" err="1"/>
                        <a:t>KhNAU</a:t>
                      </a:r>
                      <a:r>
                        <a:rPr lang="en-US" sz="3900" dirty="0"/>
                        <a:t> 553</a:t>
                      </a:r>
                    </a:p>
                    <a:p>
                      <a:endParaRPr lang="en-US" sz="3900" dirty="0"/>
                    </a:p>
                    <a:p>
                      <a:endParaRPr lang="en-US" sz="3900" dirty="0"/>
                    </a:p>
                  </a:txBody>
                  <a:tcPr/>
                </a:tc>
                <a:tc>
                  <a:txBody>
                    <a:bodyPr/>
                    <a:lstStyle/>
                    <a:p>
                      <a:r>
                        <a:rPr lang="en-US" sz="3900" dirty="0"/>
                        <a:t>Shorter than average</a:t>
                      </a:r>
                    </a:p>
                  </a:txBody>
                  <a:tcPr/>
                </a:tc>
                <a:tc>
                  <a:txBody>
                    <a:bodyPr/>
                    <a:lstStyle/>
                    <a:p>
                      <a:pPr algn="l"/>
                      <a:r>
                        <a:rPr lang="en-US" sz="3900" dirty="0"/>
                        <a:t>0.8% behenic acid content(0.5% higher than control)</a:t>
                      </a:r>
                    </a:p>
                  </a:txBody>
                  <a:tcPr/>
                </a:tc>
                <a:tc>
                  <a:txBody>
                    <a:bodyPr/>
                    <a:lstStyle/>
                    <a:p>
                      <a:r>
                        <a:rPr lang="en-US" sz="3900" dirty="0"/>
                        <a:t>Chemical Mutagen: DMS</a:t>
                      </a:r>
                    </a:p>
                  </a:txBody>
                  <a:tcPr/>
                </a:tc>
                <a:extLst>
                  <a:ext uri="{0D108BD9-81ED-4DB2-BD59-A6C34878D82A}">
                    <a16:rowId xmlns:a16="http://schemas.microsoft.com/office/drawing/2014/main" val="1818361845"/>
                  </a:ext>
                </a:extLst>
              </a:tr>
              <a:tr h="1325155">
                <a:tc>
                  <a:txBody>
                    <a:bodyPr/>
                    <a:lstStyle/>
                    <a:p>
                      <a:r>
                        <a:rPr lang="en-US" sz="3900" dirty="0"/>
                        <a:t>MC29</a:t>
                      </a:r>
                    </a:p>
                  </a:txBody>
                  <a:tcPr/>
                </a:tc>
                <a:tc>
                  <a:txBody>
                    <a:bodyPr/>
                    <a:lstStyle/>
                    <a:p>
                      <a:pPr algn="ctr"/>
                      <a:r>
                        <a:rPr lang="en-US" sz="3900" dirty="0"/>
                        <a:t>Wild Type</a:t>
                      </a:r>
                    </a:p>
                  </a:txBody>
                  <a:tcPr/>
                </a:tc>
                <a:tc>
                  <a:txBody>
                    <a:bodyPr/>
                    <a:lstStyle/>
                    <a:p>
                      <a:r>
                        <a:rPr lang="en-US" sz="3900" dirty="0"/>
                        <a:t>Sunflower Rust Resistance</a:t>
                      </a:r>
                    </a:p>
                  </a:txBody>
                  <a:tcPr/>
                </a:tc>
                <a:tc>
                  <a:txBody>
                    <a:bodyPr/>
                    <a:lstStyle/>
                    <a:p>
                      <a:r>
                        <a:rPr lang="en-US" sz="3900" dirty="0"/>
                        <a:t>Selective Breeding</a:t>
                      </a:r>
                    </a:p>
                  </a:txBody>
                  <a:tcPr/>
                </a:tc>
                <a:extLst>
                  <a:ext uri="{0D108BD9-81ED-4DB2-BD59-A6C34878D82A}">
                    <a16:rowId xmlns:a16="http://schemas.microsoft.com/office/drawing/2014/main" val="1143300377"/>
                  </a:ext>
                </a:extLst>
              </a:tr>
              <a:tr h="2400662">
                <a:tc>
                  <a:txBody>
                    <a:bodyPr/>
                    <a:lstStyle/>
                    <a:p>
                      <a:r>
                        <a:rPr lang="en-US" sz="3900" dirty="0"/>
                        <a:t>HA-267</a:t>
                      </a:r>
                    </a:p>
                  </a:txBody>
                  <a:tcPr/>
                </a:tc>
                <a:tc>
                  <a:txBody>
                    <a:bodyPr/>
                    <a:lstStyle/>
                    <a:p>
                      <a:pPr algn="ctr"/>
                      <a:r>
                        <a:rPr lang="en-US" sz="3900" dirty="0"/>
                        <a:t>Wild Type</a:t>
                      </a:r>
                    </a:p>
                  </a:txBody>
                  <a:tcPr/>
                </a:tc>
                <a:tc>
                  <a:txBody>
                    <a:bodyPr/>
                    <a:lstStyle/>
                    <a:p>
                      <a:r>
                        <a:rPr lang="en-US" sz="3900" dirty="0"/>
                        <a:t>Broomrape Resistance</a:t>
                      </a:r>
                    </a:p>
                  </a:txBody>
                  <a:tcPr/>
                </a:tc>
                <a:tc>
                  <a:txBody>
                    <a:bodyPr/>
                    <a:lstStyle/>
                    <a:p>
                      <a:r>
                        <a:rPr lang="en-US" sz="3900" dirty="0"/>
                        <a:t>Genomic Mapping and Quantitative trait loci (QTL) analysis</a:t>
                      </a:r>
                    </a:p>
                  </a:txBody>
                  <a:tcPr/>
                </a:tc>
                <a:extLst>
                  <a:ext uri="{0D108BD9-81ED-4DB2-BD59-A6C34878D82A}">
                    <a16:rowId xmlns:a16="http://schemas.microsoft.com/office/drawing/2014/main" val="1638322275"/>
                  </a:ext>
                </a:extLst>
              </a:tr>
              <a:tr h="1325155">
                <a:tc>
                  <a:txBody>
                    <a:bodyPr/>
                    <a:lstStyle/>
                    <a:p>
                      <a:r>
                        <a:rPr lang="en-US" sz="3900" dirty="0"/>
                        <a:t>RHA 340</a:t>
                      </a:r>
                    </a:p>
                  </a:txBody>
                  <a:tcPr/>
                </a:tc>
                <a:tc>
                  <a:txBody>
                    <a:bodyPr/>
                    <a:lstStyle/>
                    <a:p>
                      <a:pPr algn="ctr"/>
                      <a:r>
                        <a:rPr lang="en-US" sz="3900" dirty="0"/>
                        <a:t>Wild Type</a:t>
                      </a:r>
                    </a:p>
                  </a:txBody>
                  <a:tcPr/>
                </a:tc>
                <a:tc>
                  <a:txBody>
                    <a:bodyPr/>
                    <a:lstStyle/>
                    <a:p>
                      <a:r>
                        <a:rPr lang="en-US" sz="3900" dirty="0"/>
                        <a:t>Downy Mildew Resistance</a:t>
                      </a:r>
                    </a:p>
                  </a:txBody>
                  <a:tcPr/>
                </a:tc>
                <a:tc>
                  <a:txBody>
                    <a:bodyPr/>
                    <a:lstStyle/>
                    <a:p>
                      <a:r>
                        <a:rPr lang="en-US" sz="3900" dirty="0"/>
                        <a:t>Selective Breeding</a:t>
                      </a:r>
                    </a:p>
                  </a:txBody>
                  <a:tcPr/>
                </a:tc>
                <a:extLst>
                  <a:ext uri="{0D108BD9-81ED-4DB2-BD59-A6C34878D82A}">
                    <a16:rowId xmlns:a16="http://schemas.microsoft.com/office/drawing/2014/main" val="1461038923"/>
                  </a:ext>
                </a:extLst>
              </a:tr>
            </a:tbl>
          </a:graphicData>
        </a:graphic>
      </p:graphicFrame>
      <p:pic>
        <p:nvPicPr>
          <p:cNvPr id="1026" name="Picture 2">
            <a:extLst>
              <a:ext uri="{FF2B5EF4-FFF2-40B4-BE49-F238E27FC236}">
                <a16:creationId xmlns:a16="http://schemas.microsoft.com/office/drawing/2014/main" id="{B18E5118-3352-4366-87D2-1F933D001D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933"/>
          <a:stretch/>
        </p:blipFill>
        <p:spPr bwMode="auto">
          <a:xfrm>
            <a:off x="25039828" y="4651513"/>
            <a:ext cx="5747285" cy="415858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1B964D-4CF7-4627-A7ED-72D8CCBF372D}"/>
              </a:ext>
            </a:extLst>
          </p:cNvPr>
          <p:cNvSpPr txBox="1"/>
          <p:nvPr/>
        </p:nvSpPr>
        <p:spPr>
          <a:xfrm>
            <a:off x="31362953" y="27882642"/>
            <a:ext cx="11895522" cy="3087687"/>
          </a:xfrm>
          <a:prstGeom prst="rect">
            <a:avLst/>
          </a:prstGeom>
          <a:noFill/>
          <a:ln w="38100">
            <a:solidFill>
              <a:schemeClr val="tx1"/>
            </a:solidFill>
          </a:ln>
        </p:spPr>
        <p:txBody>
          <a:bodyPr wrap="square" rtlCol="0">
            <a:noAutofit/>
          </a:bodyPr>
          <a:lstStyle/>
          <a:p>
            <a:pPr algn="ctr">
              <a:lnSpc>
                <a:spcPct val="150000"/>
              </a:lnSpc>
            </a:pPr>
            <a:r>
              <a:rPr lang="en-US" sz="4400" b="1" u="sng" dirty="0"/>
              <a:t>Acknowledgements: </a:t>
            </a:r>
          </a:p>
          <a:p>
            <a:pPr algn="ctr">
              <a:lnSpc>
                <a:spcPct val="150000"/>
              </a:lnSpc>
            </a:pPr>
            <a:r>
              <a:rPr lang="en-US" sz="4400" dirty="0"/>
              <a:t>Prof. Daniel Moore, Southern Maine Community College Library, SMCC Genetics Class BIOL 212</a:t>
            </a:r>
          </a:p>
        </p:txBody>
      </p:sp>
      <p:sp>
        <p:nvSpPr>
          <p:cNvPr id="7" name="Rectangle: Rounded Corners 6">
            <a:extLst>
              <a:ext uri="{FF2B5EF4-FFF2-40B4-BE49-F238E27FC236}">
                <a16:creationId xmlns:a16="http://schemas.microsoft.com/office/drawing/2014/main" id="{DEFA8E4F-7967-46D6-A4D6-9A46AD4F1BF6}"/>
              </a:ext>
            </a:extLst>
          </p:cNvPr>
          <p:cNvSpPr/>
          <p:nvPr/>
        </p:nvSpPr>
        <p:spPr>
          <a:xfrm>
            <a:off x="18233322" y="13058089"/>
            <a:ext cx="810052" cy="745466"/>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a:t>3</a:t>
            </a:r>
          </a:p>
        </p:txBody>
      </p:sp>
      <p:sp>
        <p:nvSpPr>
          <p:cNvPr id="12" name="Rectangle: Rounded Corners 11">
            <a:extLst>
              <a:ext uri="{FF2B5EF4-FFF2-40B4-BE49-F238E27FC236}">
                <a16:creationId xmlns:a16="http://schemas.microsoft.com/office/drawing/2014/main" id="{C0187010-3691-4590-B179-95D3E9662CB2}"/>
              </a:ext>
            </a:extLst>
          </p:cNvPr>
          <p:cNvSpPr/>
          <p:nvPr/>
        </p:nvSpPr>
        <p:spPr>
          <a:xfrm>
            <a:off x="23945068" y="13020350"/>
            <a:ext cx="653433" cy="745467"/>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a:t>4</a:t>
            </a:r>
          </a:p>
        </p:txBody>
      </p:sp>
      <p:sp>
        <p:nvSpPr>
          <p:cNvPr id="13" name="Rectangle: Rounded Corners 12">
            <a:extLst>
              <a:ext uri="{FF2B5EF4-FFF2-40B4-BE49-F238E27FC236}">
                <a16:creationId xmlns:a16="http://schemas.microsoft.com/office/drawing/2014/main" id="{574A2252-6385-4952-8B49-2238A491FAB2}"/>
              </a:ext>
            </a:extLst>
          </p:cNvPr>
          <p:cNvSpPr/>
          <p:nvPr/>
        </p:nvSpPr>
        <p:spPr>
          <a:xfrm>
            <a:off x="29801018" y="13058089"/>
            <a:ext cx="751142" cy="707728"/>
          </a:xfrm>
          <a:prstGeom prst="round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6000" b="1" dirty="0"/>
              <a:t>5</a:t>
            </a:r>
          </a:p>
        </p:txBody>
      </p:sp>
      <p:sp>
        <p:nvSpPr>
          <p:cNvPr id="11" name="TextBox 10">
            <a:extLst>
              <a:ext uri="{FF2B5EF4-FFF2-40B4-BE49-F238E27FC236}">
                <a16:creationId xmlns:a16="http://schemas.microsoft.com/office/drawing/2014/main" id="{30697816-94EF-46E4-B942-5F6A91F48A8B}"/>
              </a:ext>
            </a:extLst>
          </p:cNvPr>
          <p:cNvSpPr txBox="1"/>
          <p:nvPr/>
        </p:nvSpPr>
        <p:spPr>
          <a:xfrm>
            <a:off x="900431" y="25438095"/>
            <a:ext cx="12193741" cy="7012754"/>
          </a:xfrm>
          <a:prstGeom prst="rect">
            <a:avLst/>
          </a:prstGeom>
          <a:noFill/>
          <a:ln w="38100">
            <a:solidFill>
              <a:schemeClr val="tx1"/>
            </a:solidFill>
          </a:ln>
        </p:spPr>
        <p:txBody>
          <a:bodyPr wrap="square" rtlCol="0">
            <a:spAutoFit/>
          </a:bodyPr>
          <a:lstStyle/>
          <a:p>
            <a:pPr algn="ctr"/>
            <a:r>
              <a:rPr lang="en-US" sz="4400" b="1" u="sng" dirty="0"/>
              <a:t>References:</a:t>
            </a:r>
          </a:p>
          <a:p>
            <a:pPr marL="360045" marR="0" indent="-360045"/>
            <a:r>
              <a:rPr lang="en-US" sz="1800" dirty="0">
                <a:effectLst/>
                <a:latin typeface="Times New Roman" panose="02020603050405020304" pitchFamily="18" charset="0"/>
                <a:ea typeface="Times New Roman" panose="02020603050405020304" pitchFamily="18" charset="0"/>
              </a:rPr>
              <a:t> </a:t>
            </a:r>
          </a:p>
          <a:p>
            <a:pPr marL="360045" marR="0" indent="-360045"/>
            <a:r>
              <a:rPr lang="en-US" sz="2400" dirty="0">
                <a:effectLst/>
                <a:ea typeface="Times New Roman" panose="02020603050405020304" pitchFamily="18" charset="0"/>
              </a:rPr>
              <a:t>Dimitrijevic, A., &amp; Horn, R. (2018). Sunflower hybrid breeding: From markers to genomic selection. </a:t>
            </a:r>
            <a:r>
              <a:rPr lang="en-US" sz="2400" i="1" dirty="0">
                <a:effectLst/>
                <a:ea typeface="Times New Roman" panose="02020603050405020304" pitchFamily="18" charset="0"/>
              </a:rPr>
              <a:t>Frontiers in Plant Science</a:t>
            </a:r>
            <a:r>
              <a:rPr lang="en-US" sz="2400" dirty="0">
                <a:effectLst/>
                <a:ea typeface="Times New Roman" panose="02020603050405020304" pitchFamily="18" charset="0"/>
              </a:rPr>
              <a:t>, </a:t>
            </a:r>
            <a:r>
              <a:rPr lang="en-US" sz="2400" i="1" dirty="0">
                <a:effectLst/>
                <a:ea typeface="Times New Roman" panose="02020603050405020304" pitchFamily="18" charset="0"/>
              </a:rPr>
              <a:t>8</a:t>
            </a:r>
            <a:r>
              <a:rPr lang="en-US" sz="2400" dirty="0">
                <a:effectLst/>
                <a:ea typeface="Times New Roman" panose="02020603050405020304" pitchFamily="18" charset="0"/>
              </a:rPr>
              <a:t>. </a:t>
            </a:r>
            <a:r>
              <a:rPr lang="en-US" sz="2400" u="sng" dirty="0">
                <a:solidFill>
                  <a:srgbClr val="0563C1"/>
                </a:solidFill>
                <a:effectLst/>
                <a:ea typeface="Times New Roman" panose="02020603050405020304" pitchFamily="18" charset="0"/>
                <a:hlinkClick r:id="rId4"/>
              </a:rPr>
              <a:t>https://doi.org/10.3389/fpls.2017.02238</a:t>
            </a:r>
            <a:r>
              <a:rPr lang="en-US" sz="2400" dirty="0">
                <a:effectLst/>
                <a:ea typeface="Times New Roman" panose="02020603050405020304" pitchFamily="18" charset="0"/>
              </a:rPr>
              <a:t> </a:t>
            </a:r>
          </a:p>
          <a:p>
            <a:pPr marL="360045" marR="0" indent="-360045"/>
            <a:endParaRPr lang="en-US" sz="2400" dirty="0">
              <a:effectLst/>
              <a:ea typeface="Times New Roman" panose="02020603050405020304" pitchFamily="18" charset="0"/>
            </a:endParaRPr>
          </a:p>
          <a:p>
            <a:pPr marL="360045" marR="0" indent="-360045"/>
            <a:r>
              <a:rPr lang="en-US" sz="2400" dirty="0" err="1">
                <a:effectLst/>
                <a:ea typeface="Times New Roman" panose="02020603050405020304" pitchFamily="18" charset="0"/>
              </a:rPr>
              <a:t>Martínez-Force</a:t>
            </a:r>
            <a:r>
              <a:rPr lang="en-US" sz="2400" dirty="0">
                <a:effectLst/>
                <a:ea typeface="Times New Roman" panose="02020603050405020304" pitchFamily="18" charset="0"/>
              </a:rPr>
              <a:t> Enrique. (2015). Chapters 1 and 2. In </a:t>
            </a:r>
            <a:r>
              <a:rPr lang="en-US" sz="2400" i="1" dirty="0">
                <a:effectLst/>
                <a:ea typeface="Times New Roman" panose="02020603050405020304" pitchFamily="18" charset="0"/>
              </a:rPr>
              <a:t>Sunflower: Chemistry, production, processing, and Utilization</a:t>
            </a:r>
            <a:r>
              <a:rPr lang="en-US" sz="2400" dirty="0">
                <a:effectLst/>
                <a:ea typeface="Times New Roman" panose="02020603050405020304" pitchFamily="18" charset="0"/>
              </a:rPr>
              <a:t> (pp. 1–37). essay, AOCS Press.</a:t>
            </a:r>
          </a:p>
          <a:p>
            <a:pPr marL="360045" marR="0" indent="-360045"/>
            <a:r>
              <a:rPr lang="en-US" sz="2400" dirty="0">
                <a:effectLst/>
                <a:ea typeface="Times New Roman" panose="02020603050405020304" pitchFamily="18" charset="0"/>
              </a:rPr>
              <a:t> </a:t>
            </a:r>
          </a:p>
          <a:p>
            <a:pPr marL="360045" marR="0" indent="-360045"/>
            <a:r>
              <a:rPr lang="en-US" sz="2400" dirty="0">
                <a:effectLst/>
                <a:ea typeface="Times New Roman" panose="02020603050405020304" pitchFamily="18" charset="0"/>
              </a:rPr>
              <a:t>Schwartz, H. (2013). </a:t>
            </a:r>
            <a:r>
              <a:rPr lang="en-US" sz="2400" i="1" dirty="0">
                <a:effectLst/>
                <a:ea typeface="Times New Roman" panose="02020603050405020304" pitchFamily="18" charset="0"/>
              </a:rPr>
              <a:t>Downy mildew(</a:t>
            </a:r>
            <a:r>
              <a:rPr lang="en-US" sz="2400" i="1" dirty="0" err="1">
                <a:effectLst/>
                <a:ea typeface="Times New Roman" panose="02020603050405020304" pitchFamily="18" charset="0"/>
              </a:rPr>
              <a:t>Plasmopara</a:t>
            </a:r>
            <a:r>
              <a:rPr lang="en-US" sz="2400" i="1" dirty="0">
                <a:effectLst/>
                <a:ea typeface="Times New Roman" panose="02020603050405020304" pitchFamily="18" charset="0"/>
              </a:rPr>
              <a:t> </a:t>
            </a:r>
            <a:r>
              <a:rPr lang="en-US" sz="2400" i="1" dirty="0" err="1">
                <a:effectLst/>
                <a:ea typeface="Times New Roman" panose="02020603050405020304" pitchFamily="18" charset="0"/>
              </a:rPr>
              <a:t>halstedii</a:t>
            </a:r>
            <a:r>
              <a:rPr lang="en-US" sz="2400" i="1" dirty="0">
                <a:effectLst/>
                <a:ea typeface="Times New Roman" panose="02020603050405020304" pitchFamily="18" charset="0"/>
              </a:rPr>
              <a:t>)</a:t>
            </a:r>
            <a:r>
              <a:rPr lang="en-US" sz="2400" dirty="0">
                <a:effectLst/>
                <a:ea typeface="Times New Roman" panose="02020603050405020304" pitchFamily="18" charset="0"/>
              </a:rPr>
              <a:t>. IPMImages.org. Colorado State University, Bugwood.org. Retrieved April 10, 2022, from https://www.ipmimages.org/browse/detail.cfm?imgnum=5498159. </a:t>
            </a:r>
          </a:p>
          <a:p>
            <a:pPr marL="360045" marR="0" indent="-360045"/>
            <a:endParaRPr lang="en-US" sz="2400" dirty="0">
              <a:effectLst/>
              <a:ea typeface="Times New Roman" panose="02020603050405020304" pitchFamily="18" charset="0"/>
            </a:endParaRPr>
          </a:p>
          <a:p>
            <a:pPr marL="0" marR="0">
              <a:lnSpc>
                <a:spcPct val="107000"/>
              </a:lnSpc>
              <a:spcBef>
                <a:spcPts val="0"/>
              </a:spcBef>
              <a:spcAft>
                <a:spcPts val="800"/>
              </a:spcAft>
            </a:pPr>
            <a:r>
              <a:rPr lang="en-US" sz="2400" dirty="0" err="1">
                <a:effectLst/>
                <a:ea typeface="Calibri" panose="020F0502020204030204" pitchFamily="34" charset="0"/>
                <a:cs typeface="Times New Roman" panose="02020603050405020304" pitchFamily="18" charset="0"/>
              </a:rPr>
              <a:t>Vasko</a:t>
            </a:r>
            <a:r>
              <a:rPr lang="en-US" sz="2400" dirty="0">
                <a:effectLst/>
                <a:ea typeface="Calibri" panose="020F0502020204030204" pitchFamily="34" charset="0"/>
                <a:cs typeface="Times New Roman" panose="02020603050405020304" pitchFamily="18" charset="0"/>
              </a:rPr>
              <a:t>, V. O., &amp;amp; </a:t>
            </a:r>
            <a:r>
              <a:rPr lang="en-US" sz="2400" dirty="0" err="1">
                <a:effectLst/>
                <a:ea typeface="Calibri" panose="020F0502020204030204" pitchFamily="34" charset="0"/>
                <a:cs typeface="Times New Roman" panose="02020603050405020304" pitchFamily="18" charset="0"/>
              </a:rPr>
              <a:t>Kyrychenko</a:t>
            </a:r>
            <a:r>
              <a:rPr lang="en-US" sz="2400" dirty="0">
                <a:effectLst/>
                <a:ea typeface="Calibri" panose="020F0502020204030204" pitchFamily="34" charset="0"/>
                <a:cs typeface="Times New Roman" panose="02020603050405020304" pitchFamily="18" charset="0"/>
              </a:rPr>
              <a:t>, V. V. (2019). Induced mutagenesis for the creation of new starting material in Sunflower Breeding. </a:t>
            </a:r>
            <a:r>
              <a:rPr lang="en-US" sz="2400" dirty="0" err="1">
                <a:effectLst/>
                <a:ea typeface="Calibri" panose="020F0502020204030204" pitchFamily="34" charset="0"/>
                <a:cs typeface="Times New Roman" panose="02020603050405020304" pitchFamily="18" charset="0"/>
              </a:rPr>
              <a:t>Helia</a:t>
            </a:r>
            <a:r>
              <a:rPr lang="en-US" sz="2400" dirty="0">
                <a:effectLst/>
                <a:ea typeface="Calibri" panose="020F0502020204030204" pitchFamily="34" charset="0"/>
                <a:cs typeface="Times New Roman" panose="02020603050405020304" pitchFamily="18" charset="0"/>
              </a:rPr>
              <a:t>, 42(70), 17–36. </a:t>
            </a:r>
            <a:r>
              <a:rPr lang="en-US" sz="2400" u="sng" dirty="0">
                <a:solidFill>
                  <a:srgbClr val="0563C1"/>
                </a:solidFill>
                <a:effectLst/>
                <a:ea typeface="Calibri" panose="020F0502020204030204" pitchFamily="34" charset="0"/>
                <a:cs typeface="Times New Roman" panose="02020603050405020304" pitchFamily="18" charset="0"/>
                <a:hlinkClick r:id="rId5"/>
              </a:rPr>
              <a:t>https://doi.org/10.1515/helia-2017-0024</a:t>
            </a:r>
            <a:endParaRPr lang="en-US" sz="2400" dirty="0">
              <a:effectLst/>
              <a:ea typeface="Calibri" panose="020F0502020204030204" pitchFamily="34" charset="0"/>
              <a:cs typeface="Times New Roman" panose="02020603050405020304" pitchFamily="18" charset="0"/>
            </a:endParaRPr>
          </a:p>
          <a:p>
            <a:pPr algn="ctr"/>
            <a:endParaRPr lang="en-US" sz="5400" b="1" dirty="0"/>
          </a:p>
        </p:txBody>
      </p:sp>
      <p:sp>
        <p:nvSpPr>
          <p:cNvPr id="16" name="TextBox 15">
            <a:extLst>
              <a:ext uri="{FF2B5EF4-FFF2-40B4-BE49-F238E27FC236}">
                <a16:creationId xmlns:a16="http://schemas.microsoft.com/office/drawing/2014/main" id="{3BB31EB5-517A-46D2-87BA-7182BF9EB58A}"/>
              </a:ext>
            </a:extLst>
          </p:cNvPr>
          <p:cNvSpPr txBox="1">
            <a:spLocks/>
          </p:cNvSpPr>
          <p:nvPr/>
        </p:nvSpPr>
        <p:spPr>
          <a:xfrm>
            <a:off x="31362957" y="12328070"/>
            <a:ext cx="11895523" cy="14311610"/>
          </a:xfrm>
          <a:prstGeom prst="rect">
            <a:avLst/>
          </a:prstGeom>
          <a:noFill/>
          <a:ln w="38100">
            <a:solidFill>
              <a:schemeClr val="tx1"/>
            </a:solidFill>
          </a:ln>
        </p:spPr>
        <p:txBody>
          <a:bodyPr wrap="square" rtlCol="0">
            <a:spAutoFit/>
          </a:bodyPr>
          <a:lstStyle/>
          <a:p>
            <a:pPr algn="ctr"/>
            <a:r>
              <a:rPr lang="en-US" sz="4400" b="1" u="sng" dirty="0"/>
              <a:t>Discussion: </a:t>
            </a:r>
          </a:p>
          <a:p>
            <a:r>
              <a:rPr lang="en-US" sz="4400" dirty="0"/>
              <a:t>The sunflower genome is a large one, but it has been mapped. Many genes of interest have been identified across 17 different chromosomes. Research is now focused on genes influencing traits such as heavier yield per flower, greater oil content and disease resistance. It is challenging to stabilize a desirable phenotype, since the desired trait may depend on a combination of genes in loci on different chromosomes. Selective Breeding for these quantitative trait loci (QTL) is usually necessary.</a:t>
            </a:r>
          </a:p>
          <a:p>
            <a:endParaRPr lang="en-US" sz="4400" dirty="0"/>
          </a:p>
          <a:p>
            <a:r>
              <a:rPr lang="en-US" sz="4400" dirty="0"/>
              <a:t>The results from mutagenesis appear just as valuable as those from selective breeding and from QTL analysis. Mutagenesis can yield more novel and unexpected traits while crossing and mapping can help to refine traits that are already know to exist. The end goal of much of this research is to create an agricultural crop that can be a more efficient food and fuel resource.</a:t>
            </a:r>
          </a:p>
        </p:txBody>
      </p:sp>
      <p:pic>
        <p:nvPicPr>
          <p:cNvPr id="23" name="Picture 22" descr="Shape&#10;&#10;Description automatically generated with medium confidence">
            <a:extLst>
              <a:ext uri="{FF2B5EF4-FFF2-40B4-BE49-F238E27FC236}">
                <a16:creationId xmlns:a16="http://schemas.microsoft.com/office/drawing/2014/main" id="{0E3055F5-FFB9-43D6-8E03-515B6B5BD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434" y="578234"/>
            <a:ext cx="10671048" cy="3236976"/>
          </a:xfrm>
          <a:prstGeom prst="rect">
            <a:avLst/>
          </a:prstGeom>
        </p:spPr>
      </p:pic>
      <p:pic>
        <p:nvPicPr>
          <p:cNvPr id="15" name="Picture 14" descr="A picture containing tree, outdoor, plant&#10;&#10;Description automatically generated">
            <a:extLst>
              <a:ext uri="{FF2B5EF4-FFF2-40B4-BE49-F238E27FC236}">
                <a16:creationId xmlns:a16="http://schemas.microsoft.com/office/drawing/2014/main" id="{EF7D0187-EFE5-4F2D-BDF3-C9240EC64F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18952" y="14143483"/>
            <a:ext cx="17281727" cy="3416792"/>
          </a:xfrm>
          <a:prstGeom prst="rect">
            <a:avLst/>
          </a:prstGeom>
          <a:ln w="38100">
            <a:solidFill>
              <a:schemeClr val="tx1"/>
            </a:solidFill>
          </a:ln>
        </p:spPr>
      </p:pic>
      <p:sp>
        <p:nvSpPr>
          <p:cNvPr id="20" name="Rectangle: Rounded Corners 19">
            <a:extLst>
              <a:ext uri="{FF2B5EF4-FFF2-40B4-BE49-F238E27FC236}">
                <a16:creationId xmlns:a16="http://schemas.microsoft.com/office/drawing/2014/main" id="{1D18BFC9-2156-40C2-A846-2FDEED1DA342}"/>
              </a:ext>
            </a:extLst>
          </p:cNvPr>
          <p:cNvSpPr/>
          <p:nvPr/>
        </p:nvSpPr>
        <p:spPr>
          <a:xfrm>
            <a:off x="18233322" y="16493629"/>
            <a:ext cx="810052" cy="9335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a:t>
            </a:r>
          </a:p>
        </p:txBody>
      </p:sp>
      <p:sp>
        <p:nvSpPr>
          <p:cNvPr id="24" name="Rectangle: Rounded Corners 23">
            <a:extLst>
              <a:ext uri="{FF2B5EF4-FFF2-40B4-BE49-F238E27FC236}">
                <a16:creationId xmlns:a16="http://schemas.microsoft.com/office/drawing/2014/main" id="{CA249DF3-9B2C-45FD-9466-D9D45F82CDE7}"/>
              </a:ext>
            </a:extLst>
          </p:cNvPr>
          <p:cNvSpPr/>
          <p:nvPr/>
        </p:nvSpPr>
        <p:spPr>
          <a:xfrm>
            <a:off x="23945068" y="16607874"/>
            <a:ext cx="776921" cy="846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a:t>
            </a:r>
          </a:p>
        </p:txBody>
      </p:sp>
      <p:sp>
        <p:nvSpPr>
          <p:cNvPr id="25" name="Rectangle: Rounded Corners 24">
            <a:extLst>
              <a:ext uri="{FF2B5EF4-FFF2-40B4-BE49-F238E27FC236}">
                <a16:creationId xmlns:a16="http://schemas.microsoft.com/office/drawing/2014/main" id="{F7E663C2-84CE-4FB1-9349-73D2E9FB983D}"/>
              </a:ext>
            </a:extLst>
          </p:cNvPr>
          <p:cNvSpPr/>
          <p:nvPr/>
        </p:nvSpPr>
        <p:spPr>
          <a:xfrm>
            <a:off x="29623683" y="16437738"/>
            <a:ext cx="928478" cy="9894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a:t>
            </a:r>
          </a:p>
        </p:txBody>
      </p:sp>
      <p:pic>
        <p:nvPicPr>
          <p:cNvPr id="29" name="Picture 28">
            <a:extLst>
              <a:ext uri="{FF2B5EF4-FFF2-40B4-BE49-F238E27FC236}">
                <a16:creationId xmlns:a16="http://schemas.microsoft.com/office/drawing/2014/main" id="{C97DF278-0810-406F-9ED3-81E969921AC3}"/>
              </a:ext>
            </a:extLst>
          </p:cNvPr>
          <p:cNvPicPr>
            <a:picLocks noChangeAspect="1"/>
          </p:cNvPicPr>
          <p:nvPr/>
        </p:nvPicPr>
        <p:blipFill>
          <a:blip r:embed="rId8"/>
          <a:stretch>
            <a:fillRect/>
          </a:stretch>
        </p:blipFill>
        <p:spPr>
          <a:xfrm>
            <a:off x="13518953" y="4675137"/>
            <a:ext cx="7029616" cy="4243457"/>
          </a:xfrm>
          <a:prstGeom prst="rect">
            <a:avLst/>
          </a:prstGeom>
          <a:ln w="38100">
            <a:solidFill>
              <a:schemeClr val="tx1"/>
            </a:solidFill>
          </a:ln>
        </p:spPr>
      </p:pic>
      <p:pic>
        <p:nvPicPr>
          <p:cNvPr id="31" name="Picture 30">
            <a:extLst>
              <a:ext uri="{FF2B5EF4-FFF2-40B4-BE49-F238E27FC236}">
                <a16:creationId xmlns:a16="http://schemas.microsoft.com/office/drawing/2014/main" id="{6BB8621C-396F-4B42-B373-BB38BBC382C0}"/>
              </a:ext>
            </a:extLst>
          </p:cNvPr>
          <p:cNvPicPr>
            <a:picLocks noChangeAspect="1"/>
          </p:cNvPicPr>
          <p:nvPr/>
        </p:nvPicPr>
        <p:blipFill>
          <a:blip r:embed="rId9"/>
          <a:stretch>
            <a:fillRect/>
          </a:stretch>
        </p:blipFill>
        <p:spPr>
          <a:xfrm>
            <a:off x="20543957" y="4675137"/>
            <a:ext cx="4462895" cy="4171812"/>
          </a:xfrm>
          <a:prstGeom prst="rect">
            <a:avLst/>
          </a:prstGeom>
          <a:ln w="38100">
            <a:solidFill>
              <a:schemeClr val="tx1"/>
            </a:solidFill>
          </a:ln>
        </p:spPr>
      </p:pic>
      <p:sp>
        <p:nvSpPr>
          <p:cNvPr id="32" name="Rectangle: Rounded Corners 31">
            <a:extLst>
              <a:ext uri="{FF2B5EF4-FFF2-40B4-BE49-F238E27FC236}">
                <a16:creationId xmlns:a16="http://schemas.microsoft.com/office/drawing/2014/main" id="{B05C7500-27A7-4C1A-991F-95BD4CFF3890}"/>
              </a:ext>
            </a:extLst>
          </p:cNvPr>
          <p:cNvSpPr/>
          <p:nvPr/>
        </p:nvSpPr>
        <p:spPr>
          <a:xfrm>
            <a:off x="28863235" y="7911125"/>
            <a:ext cx="1688925" cy="7686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Wild</a:t>
            </a:r>
          </a:p>
        </p:txBody>
      </p:sp>
      <p:sp>
        <p:nvSpPr>
          <p:cNvPr id="33" name="Rectangle: Rounded Corners 32">
            <a:extLst>
              <a:ext uri="{FF2B5EF4-FFF2-40B4-BE49-F238E27FC236}">
                <a16:creationId xmlns:a16="http://schemas.microsoft.com/office/drawing/2014/main" id="{B814E200-BB0F-4CF7-86A3-D62AEBBB03E2}"/>
              </a:ext>
            </a:extLst>
          </p:cNvPr>
          <p:cNvSpPr/>
          <p:nvPr/>
        </p:nvSpPr>
        <p:spPr>
          <a:xfrm>
            <a:off x="19401183" y="7911125"/>
            <a:ext cx="750217" cy="7686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1</a:t>
            </a:r>
          </a:p>
        </p:txBody>
      </p:sp>
      <p:sp>
        <p:nvSpPr>
          <p:cNvPr id="34" name="Rectangle: Rounded Corners 33">
            <a:extLst>
              <a:ext uri="{FF2B5EF4-FFF2-40B4-BE49-F238E27FC236}">
                <a16:creationId xmlns:a16="http://schemas.microsoft.com/office/drawing/2014/main" id="{386C2438-854F-4329-B81A-FFB53CE79A62}"/>
              </a:ext>
            </a:extLst>
          </p:cNvPr>
          <p:cNvSpPr/>
          <p:nvPr/>
        </p:nvSpPr>
        <p:spPr>
          <a:xfrm>
            <a:off x="23864078" y="7911125"/>
            <a:ext cx="857911" cy="7910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a:t>
            </a:r>
          </a:p>
        </p:txBody>
      </p:sp>
      <p:pic>
        <p:nvPicPr>
          <p:cNvPr id="35" name="Picture 34">
            <a:extLst>
              <a:ext uri="{FF2B5EF4-FFF2-40B4-BE49-F238E27FC236}">
                <a16:creationId xmlns:a16="http://schemas.microsoft.com/office/drawing/2014/main" id="{4236252E-4889-4915-B401-74386040DF5B}"/>
              </a:ext>
            </a:extLst>
          </p:cNvPr>
          <p:cNvPicPr>
            <a:picLocks noChangeAspect="1"/>
          </p:cNvPicPr>
          <p:nvPr/>
        </p:nvPicPr>
        <p:blipFill>
          <a:blip r:embed="rId10"/>
          <a:stretch>
            <a:fillRect/>
          </a:stretch>
        </p:blipFill>
        <p:spPr>
          <a:xfrm>
            <a:off x="31953535" y="5033515"/>
            <a:ext cx="6551647" cy="2712791"/>
          </a:xfrm>
          <a:prstGeom prst="rect">
            <a:avLst/>
          </a:prstGeom>
        </p:spPr>
      </p:pic>
      <p:pic>
        <p:nvPicPr>
          <p:cNvPr id="36" name="Picture 35">
            <a:extLst>
              <a:ext uri="{FF2B5EF4-FFF2-40B4-BE49-F238E27FC236}">
                <a16:creationId xmlns:a16="http://schemas.microsoft.com/office/drawing/2014/main" id="{CBE34443-A1E8-469C-B366-7E8565BEC821}"/>
              </a:ext>
            </a:extLst>
          </p:cNvPr>
          <p:cNvPicPr>
            <a:picLocks noChangeAspect="1"/>
          </p:cNvPicPr>
          <p:nvPr/>
        </p:nvPicPr>
        <p:blipFill>
          <a:blip r:embed="rId11"/>
          <a:stretch>
            <a:fillRect/>
          </a:stretch>
        </p:blipFill>
        <p:spPr>
          <a:xfrm>
            <a:off x="31953535" y="8513315"/>
            <a:ext cx="6261207" cy="2326926"/>
          </a:xfrm>
          <a:prstGeom prst="rect">
            <a:avLst/>
          </a:prstGeom>
        </p:spPr>
      </p:pic>
      <p:sp>
        <p:nvSpPr>
          <p:cNvPr id="37" name="Rectangle 36">
            <a:extLst>
              <a:ext uri="{FF2B5EF4-FFF2-40B4-BE49-F238E27FC236}">
                <a16:creationId xmlns:a16="http://schemas.microsoft.com/office/drawing/2014/main" id="{1A7BE7B6-29BA-4CD9-81C0-A3840663FFCC}"/>
              </a:ext>
            </a:extLst>
          </p:cNvPr>
          <p:cNvSpPr/>
          <p:nvPr/>
        </p:nvSpPr>
        <p:spPr>
          <a:xfrm>
            <a:off x="31362953" y="4569927"/>
            <a:ext cx="11895522" cy="744790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E341B93-8CC5-4869-A53C-DFBA1583F8E2}"/>
              </a:ext>
            </a:extLst>
          </p:cNvPr>
          <p:cNvSpPr/>
          <p:nvPr/>
        </p:nvSpPr>
        <p:spPr>
          <a:xfrm>
            <a:off x="38505182" y="4675137"/>
            <a:ext cx="4899242" cy="7050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tx1"/>
              </a:solidFill>
            </a:endParaRPr>
          </a:p>
          <a:p>
            <a:pPr algn="ctr"/>
            <a:endParaRPr lang="en-US" sz="5400" dirty="0">
              <a:solidFill>
                <a:schemeClr val="tx1"/>
              </a:solidFill>
            </a:endParaRPr>
          </a:p>
          <a:p>
            <a:pPr algn="ctr"/>
            <a:endParaRPr lang="en-US" sz="5400" dirty="0">
              <a:solidFill>
                <a:schemeClr val="tx1"/>
              </a:solidFill>
            </a:endParaRPr>
          </a:p>
          <a:p>
            <a:pPr algn="ctr"/>
            <a:endParaRPr lang="en-US" sz="5400" dirty="0">
              <a:solidFill>
                <a:schemeClr val="tx1"/>
              </a:solidFill>
            </a:endParaRPr>
          </a:p>
          <a:p>
            <a:pPr algn="ctr"/>
            <a:endParaRPr lang="en-US" sz="5400" dirty="0">
              <a:solidFill>
                <a:schemeClr val="tx1"/>
              </a:solidFill>
            </a:endParaRPr>
          </a:p>
          <a:p>
            <a:pPr algn="ctr"/>
            <a:endParaRPr lang="en-US" sz="5400" dirty="0">
              <a:solidFill>
                <a:schemeClr val="tx1"/>
              </a:solidFill>
            </a:endParaRPr>
          </a:p>
          <a:p>
            <a:pPr algn="ctr"/>
            <a:r>
              <a:rPr lang="en-US" sz="5400" dirty="0">
                <a:solidFill>
                  <a:schemeClr val="tx1"/>
                </a:solidFill>
              </a:rPr>
              <a:t>Lipid molecules of interest</a:t>
            </a:r>
          </a:p>
        </p:txBody>
      </p:sp>
      <p:pic>
        <p:nvPicPr>
          <p:cNvPr id="39" name="Picture 38">
            <a:extLst>
              <a:ext uri="{FF2B5EF4-FFF2-40B4-BE49-F238E27FC236}">
                <a16:creationId xmlns:a16="http://schemas.microsoft.com/office/drawing/2014/main" id="{98DF30EA-445C-4A5B-BD50-786842DEF6F6}"/>
              </a:ext>
            </a:extLst>
          </p:cNvPr>
          <p:cNvPicPr>
            <a:picLocks noChangeAspect="1"/>
          </p:cNvPicPr>
          <p:nvPr/>
        </p:nvPicPr>
        <p:blipFill>
          <a:blip r:embed="rId12"/>
          <a:stretch>
            <a:fillRect/>
          </a:stretch>
        </p:blipFill>
        <p:spPr>
          <a:xfrm>
            <a:off x="37143217" y="7476572"/>
            <a:ext cx="5675640" cy="1637749"/>
          </a:xfrm>
          <a:prstGeom prst="rect">
            <a:avLst/>
          </a:prstGeom>
        </p:spPr>
      </p:pic>
      <p:sp>
        <p:nvSpPr>
          <p:cNvPr id="4" name="Rectangle 3">
            <a:extLst>
              <a:ext uri="{FF2B5EF4-FFF2-40B4-BE49-F238E27FC236}">
                <a16:creationId xmlns:a16="http://schemas.microsoft.com/office/drawing/2014/main" id="{125ED4AB-B11A-4DB9-85AE-27E81A356AF8}"/>
              </a:ext>
            </a:extLst>
          </p:cNvPr>
          <p:cNvSpPr/>
          <p:nvPr/>
        </p:nvSpPr>
        <p:spPr>
          <a:xfrm>
            <a:off x="13518952" y="4651513"/>
            <a:ext cx="17268160" cy="12908762"/>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6A40CD0-373E-47C7-A76A-13FE338B1CC3}"/>
              </a:ext>
            </a:extLst>
          </p:cNvPr>
          <p:cNvCxnSpPr>
            <a:cxnSpLocks/>
          </p:cNvCxnSpPr>
          <p:nvPr/>
        </p:nvCxnSpPr>
        <p:spPr>
          <a:xfrm flipV="1">
            <a:off x="13621384" y="8908020"/>
            <a:ext cx="17032893" cy="75529"/>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0F7C6A1-EE88-40F3-80FF-D4A7DAE18EBE}"/>
              </a:ext>
            </a:extLst>
          </p:cNvPr>
          <p:cNvCxnSpPr>
            <a:cxnSpLocks/>
          </p:cNvCxnSpPr>
          <p:nvPr/>
        </p:nvCxnSpPr>
        <p:spPr>
          <a:xfrm flipV="1">
            <a:off x="13518952" y="13988353"/>
            <a:ext cx="17135325" cy="81243"/>
          </a:xfrm>
          <a:prstGeom prst="line">
            <a:avLst/>
          </a:prstGeom>
          <a:ln w="190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689D2D-CEA1-4FA3-BF9A-0234A3331312}"/>
              </a:ext>
            </a:extLst>
          </p:cNvPr>
          <p:cNvCxnSpPr>
            <a:cxnSpLocks/>
          </p:cNvCxnSpPr>
          <p:nvPr/>
        </p:nvCxnSpPr>
        <p:spPr>
          <a:xfrm>
            <a:off x="20543957" y="4685869"/>
            <a:ext cx="0" cy="4297680"/>
          </a:xfrm>
          <a:prstGeom prst="line">
            <a:avLst/>
          </a:prstGeom>
          <a:ln w="1905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36F122D3-2D01-45A9-A7FE-664FBE1A5A5E}"/>
              </a:ext>
            </a:extLst>
          </p:cNvPr>
          <p:cNvCxnSpPr>
            <a:cxnSpLocks/>
          </p:cNvCxnSpPr>
          <p:nvPr/>
        </p:nvCxnSpPr>
        <p:spPr>
          <a:xfrm>
            <a:off x="25006852" y="4648025"/>
            <a:ext cx="0" cy="4297680"/>
          </a:xfrm>
          <a:prstGeom prst="line">
            <a:avLst/>
          </a:prstGeom>
          <a:ln w="1905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DDD558C5-7FB1-4F96-932F-859021186B16}"/>
              </a:ext>
            </a:extLst>
          </p:cNvPr>
          <p:cNvCxnSpPr>
            <a:cxnSpLocks/>
          </p:cNvCxnSpPr>
          <p:nvPr/>
        </p:nvCxnSpPr>
        <p:spPr>
          <a:xfrm>
            <a:off x="19313990" y="8963393"/>
            <a:ext cx="0" cy="5024960"/>
          </a:xfrm>
          <a:prstGeom prst="line">
            <a:avLst/>
          </a:prstGeom>
          <a:ln w="168275"/>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A3B724F-E4B5-4F6D-8FB2-D018B9912CD6}"/>
              </a:ext>
            </a:extLst>
          </p:cNvPr>
          <p:cNvCxnSpPr>
            <a:cxnSpLocks/>
          </p:cNvCxnSpPr>
          <p:nvPr/>
        </p:nvCxnSpPr>
        <p:spPr>
          <a:xfrm>
            <a:off x="13621384" y="8945705"/>
            <a:ext cx="0" cy="5180090"/>
          </a:xfrm>
          <a:prstGeom prst="line">
            <a:avLst/>
          </a:prstGeom>
          <a:ln w="1905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CDE68C7-D814-4322-BD03-669BC0F9435C}"/>
              </a:ext>
            </a:extLst>
          </p:cNvPr>
          <p:cNvCxnSpPr>
            <a:cxnSpLocks/>
          </p:cNvCxnSpPr>
          <p:nvPr/>
        </p:nvCxnSpPr>
        <p:spPr>
          <a:xfrm>
            <a:off x="25006852" y="8983549"/>
            <a:ext cx="32976" cy="5004804"/>
          </a:xfrm>
          <a:prstGeom prst="line">
            <a:avLst/>
          </a:prstGeom>
          <a:ln w="190500"/>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FE0DA2EF-1CC3-4493-A7C6-F6EA8AC0B782}"/>
              </a:ext>
            </a:extLst>
          </p:cNvPr>
          <p:cNvCxnSpPr>
            <a:cxnSpLocks/>
          </p:cNvCxnSpPr>
          <p:nvPr/>
        </p:nvCxnSpPr>
        <p:spPr>
          <a:xfrm>
            <a:off x="25039828" y="14143483"/>
            <a:ext cx="0" cy="3416792"/>
          </a:xfrm>
          <a:prstGeom prst="line">
            <a:avLst/>
          </a:prstGeom>
          <a:ln w="190500"/>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EE94111F-025C-4CFE-89DD-188641A6EA66}"/>
              </a:ext>
            </a:extLst>
          </p:cNvPr>
          <p:cNvCxnSpPr>
            <a:cxnSpLocks/>
          </p:cNvCxnSpPr>
          <p:nvPr/>
        </p:nvCxnSpPr>
        <p:spPr>
          <a:xfrm>
            <a:off x="19379423" y="14106539"/>
            <a:ext cx="0" cy="3490679"/>
          </a:xfrm>
          <a:prstGeom prst="line">
            <a:avLst/>
          </a:prstGeom>
          <a:ln w="190500"/>
        </p:spPr>
        <p:style>
          <a:lnRef idx="1">
            <a:schemeClr val="dk1"/>
          </a:lnRef>
          <a:fillRef idx="0">
            <a:schemeClr val="dk1"/>
          </a:fillRef>
          <a:effectRef idx="0">
            <a:schemeClr val="dk1"/>
          </a:effectRef>
          <a:fontRef idx="minor">
            <a:schemeClr val="tx1"/>
          </a:fontRef>
        </p:style>
      </p:cxnSp>
      <p:pic>
        <p:nvPicPr>
          <p:cNvPr id="22" name="Picture 21" descr="A close up of a leaf&#10;&#10;Description automatically generated with medium confidence">
            <a:extLst>
              <a:ext uri="{FF2B5EF4-FFF2-40B4-BE49-F238E27FC236}">
                <a16:creationId xmlns:a16="http://schemas.microsoft.com/office/drawing/2014/main" id="{80CBEDCA-CD9D-42EF-A2EB-F8E0C5D881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9211" y="19613487"/>
            <a:ext cx="5850336" cy="4912027"/>
          </a:xfrm>
          <a:prstGeom prst="rect">
            <a:avLst/>
          </a:prstGeom>
        </p:spPr>
      </p:pic>
      <p:pic>
        <p:nvPicPr>
          <p:cNvPr id="27" name="Picture 26" descr="A close up of a leaf&#10;&#10;Description automatically generated with medium confidence">
            <a:extLst>
              <a:ext uri="{FF2B5EF4-FFF2-40B4-BE49-F238E27FC236}">
                <a16:creationId xmlns:a16="http://schemas.microsoft.com/office/drawing/2014/main" id="{E2950A20-B409-41B3-88DF-AD97862BFE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904820" y="19662623"/>
            <a:ext cx="6189352" cy="4862891"/>
          </a:xfrm>
          <a:prstGeom prst="rect">
            <a:avLst/>
          </a:prstGeom>
        </p:spPr>
      </p:pic>
      <p:sp>
        <p:nvSpPr>
          <p:cNvPr id="28" name="Rectangle 27">
            <a:extLst>
              <a:ext uri="{FF2B5EF4-FFF2-40B4-BE49-F238E27FC236}">
                <a16:creationId xmlns:a16="http://schemas.microsoft.com/office/drawing/2014/main" id="{D754DA73-4248-4D5A-AE85-15B3D5D6D085}"/>
              </a:ext>
            </a:extLst>
          </p:cNvPr>
          <p:cNvSpPr/>
          <p:nvPr/>
        </p:nvSpPr>
        <p:spPr>
          <a:xfrm>
            <a:off x="968433" y="19634221"/>
            <a:ext cx="12125739" cy="4912027"/>
          </a:xfrm>
          <a:prstGeom prst="rect">
            <a:avLst/>
          </a:prstGeom>
          <a:noFill/>
          <a:ln w="190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613F5FDD-5EEA-4BC6-B128-7BD9EAFF3A97}"/>
              </a:ext>
            </a:extLst>
          </p:cNvPr>
          <p:cNvPicPr>
            <a:picLocks noChangeAspect="1"/>
          </p:cNvPicPr>
          <p:nvPr/>
        </p:nvPicPr>
        <p:blipFill>
          <a:blip r:embed="rId15"/>
          <a:stretch>
            <a:fillRect/>
          </a:stretch>
        </p:blipFill>
        <p:spPr>
          <a:xfrm>
            <a:off x="13555922" y="23724314"/>
            <a:ext cx="1182727" cy="1457070"/>
          </a:xfrm>
          <a:prstGeom prst="rect">
            <a:avLst/>
          </a:prstGeom>
        </p:spPr>
      </p:pic>
      <p:pic>
        <p:nvPicPr>
          <p:cNvPr id="47" name="Picture 46">
            <a:extLst>
              <a:ext uri="{FF2B5EF4-FFF2-40B4-BE49-F238E27FC236}">
                <a16:creationId xmlns:a16="http://schemas.microsoft.com/office/drawing/2014/main" id="{DCD2C321-485B-4A5F-8DA8-ACB09A0F3C4A}"/>
              </a:ext>
            </a:extLst>
          </p:cNvPr>
          <p:cNvPicPr>
            <a:picLocks noChangeAspect="1"/>
          </p:cNvPicPr>
          <p:nvPr/>
        </p:nvPicPr>
        <p:blipFill>
          <a:blip r:embed="rId16"/>
          <a:stretch>
            <a:fillRect/>
          </a:stretch>
        </p:blipFill>
        <p:spPr>
          <a:xfrm>
            <a:off x="13543547" y="21614185"/>
            <a:ext cx="1182727" cy="1457070"/>
          </a:xfrm>
          <a:prstGeom prst="rect">
            <a:avLst/>
          </a:prstGeom>
        </p:spPr>
      </p:pic>
      <p:pic>
        <p:nvPicPr>
          <p:cNvPr id="48" name="Picture 47">
            <a:extLst>
              <a:ext uri="{FF2B5EF4-FFF2-40B4-BE49-F238E27FC236}">
                <a16:creationId xmlns:a16="http://schemas.microsoft.com/office/drawing/2014/main" id="{44DCDF44-CEA1-4C96-B1B8-5A650EB4C484}"/>
              </a:ext>
            </a:extLst>
          </p:cNvPr>
          <p:cNvPicPr>
            <a:picLocks noChangeAspect="1"/>
          </p:cNvPicPr>
          <p:nvPr/>
        </p:nvPicPr>
        <p:blipFill>
          <a:blip r:embed="rId17"/>
          <a:stretch>
            <a:fillRect/>
          </a:stretch>
        </p:blipFill>
        <p:spPr>
          <a:xfrm>
            <a:off x="13555922" y="19459177"/>
            <a:ext cx="1182727" cy="1457070"/>
          </a:xfrm>
          <a:prstGeom prst="rect">
            <a:avLst/>
          </a:prstGeom>
        </p:spPr>
      </p:pic>
      <p:pic>
        <p:nvPicPr>
          <p:cNvPr id="49" name="Picture 48">
            <a:extLst>
              <a:ext uri="{FF2B5EF4-FFF2-40B4-BE49-F238E27FC236}">
                <a16:creationId xmlns:a16="http://schemas.microsoft.com/office/drawing/2014/main" id="{9DFB53B1-C551-43D2-BF1A-40D0A9CD8790}"/>
              </a:ext>
            </a:extLst>
          </p:cNvPr>
          <p:cNvPicPr>
            <a:picLocks noChangeAspect="1"/>
          </p:cNvPicPr>
          <p:nvPr/>
        </p:nvPicPr>
        <p:blipFill>
          <a:blip r:embed="rId18"/>
          <a:stretch>
            <a:fillRect/>
          </a:stretch>
        </p:blipFill>
        <p:spPr>
          <a:xfrm>
            <a:off x="13555922" y="26003717"/>
            <a:ext cx="1182727" cy="1635337"/>
          </a:xfrm>
          <a:prstGeom prst="rect">
            <a:avLst/>
          </a:prstGeom>
        </p:spPr>
      </p:pic>
      <p:sp>
        <p:nvSpPr>
          <p:cNvPr id="53" name="Rectangle: Rounded Corners 52">
            <a:extLst>
              <a:ext uri="{FF2B5EF4-FFF2-40B4-BE49-F238E27FC236}">
                <a16:creationId xmlns:a16="http://schemas.microsoft.com/office/drawing/2014/main" id="{1F2E3A4D-E392-4A41-B85B-B19926CAACC7}"/>
              </a:ext>
            </a:extLst>
          </p:cNvPr>
          <p:cNvSpPr/>
          <p:nvPr/>
        </p:nvSpPr>
        <p:spPr>
          <a:xfrm>
            <a:off x="968433" y="19773383"/>
            <a:ext cx="2787139" cy="6316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Downy Mildew</a:t>
            </a:r>
          </a:p>
        </p:txBody>
      </p:sp>
      <p:sp>
        <p:nvSpPr>
          <p:cNvPr id="56" name="Rectangle: Rounded Corners 55">
            <a:extLst>
              <a:ext uri="{FF2B5EF4-FFF2-40B4-BE49-F238E27FC236}">
                <a16:creationId xmlns:a16="http://schemas.microsoft.com/office/drawing/2014/main" id="{E2EF69A6-E4CC-4DAE-88F7-99F310EC0EC1}"/>
              </a:ext>
            </a:extLst>
          </p:cNvPr>
          <p:cNvSpPr/>
          <p:nvPr/>
        </p:nvSpPr>
        <p:spPr>
          <a:xfrm>
            <a:off x="10167903" y="19773384"/>
            <a:ext cx="2787139" cy="6316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Sunflower Rust</a:t>
            </a:r>
          </a:p>
        </p:txBody>
      </p:sp>
      <p:sp>
        <p:nvSpPr>
          <p:cNvPr id="55" name="TextBox 54">
            <a:extLst>
              <a:ext uri="{FF2B5EF4-FFF2-40B4-BE49-F238E27FC236}">
                <a16:creationId xmlns:a16="http://schemas.microsoft.com/office/drawing/2014/main" id="{17C820D9-49C1-402A-9E1D-6AF91F2006AC}"/>
              </a:ext>
            </a:extLst>
          </p:cNvPr>
          <p:cNvSpPr txBox="1"/>
          <p:nvPr/>
        </p:nvSpPr>
        <p:spPr>
          <a:xfrm>
            <a:off x="32753667" y="7140042"/>
            <a:ext cx="3380355" cy="461665"/>
          </a:xfrm>
          <a:prstGeom prst="rect">
            <a:avLst/>
          </a:prstGeom>
          <a:noFill/>
          <a:ln>
            <a:noFill/>
          </a:ln>
        </p:spPr>
        <p:txBody>
          <a:bodyPr wrap="square" rtlCol="0">
            <a:spAutoFit/>
          </a:bodyPr>
          <a:lstStyle/>
          <a:p>
            <a:r>
              <a:rPr lang="en-US" sz="2400" dirty="0"/>
              <a:t>Common Triglyceride</a:t>
            </a:r>
          </a:p>
        </p:txBody>
      </p:sp>
      <p:sp>
        <p:nvSpPr>
          <p:cNvPr id="58" name="TextBox 57">
            <a:extLst>
              <a:ext uri="{FF2B5EF4-FFF2-40B4-BE49-F238E27FC236}">
                <a16:creationId xmlns:a16="http://schemas.microsoft.com/office/drawing/2014/main" id="{0E4AC488-24E7-49AB-92E4-800E6F894449}"/>
              </a:ext>
            </a:extLst>
          </p:cNvPr>
          <p:cNvSpPr txBox="1"/>
          <p:nvPr/>
        </p:nvSpPr>
        <p:spPr>
          <a:xfrm>
            <a:off x="39606926" y="8579268"/>
            <a:ext cx="3380355" cy="461665"/>
          </a:xfrm>
          <a:prstGeom prst="rect">
            <a:avLst/>
          </a:prstGeom>
          <a:noFill/>
          <a:ln>
            <a:noFill/>
          </a:ln>
        </p:spPr>
        <p:txBody>
          <a:bodyPr wrap="square" rtlCol="0">
            <a:spAutoFit/>
          </a:bodyPr>
          <a:lstStyle/>
          <a:p>
            <a:r>
              <a:rPr lang="en-US" sz="2400" dirty="0"/>
              <a:t>Vitamin E (</a:t>
            </a:r>
            <a:r>
              <a:rPr lang="el-GR" sz="2400" dirty="0"/>
              <a:t>α</a:t>
            </a:r>
            <a:r>
              <a:rPr lang="en-US" sz="2400" dirty="0"/>
              <a:t>-tocopherol)</a:t>
            </a:r>
          </a:p>
        </p:txBody>
      </p:sp>
      <p:sp>
        <p:nvSpPr>
          <p:cNvPr id="61" name="TextBox 60">
            <a:extLst>
              <a:ext uri="{FF2B5EF4-FFF2-40B4-BE49-F238E27FC236}">
                <a16:creationId xmlns:a16="http://schemas.microsoft.com/office/drawing/2014/main" id="{86FD0C5F-E3B7-4F34-BB6F-75FFF6B7107C}"/>
              </a:ext>
            </a:extLst>
          </p:cNvPr>
          <p:cNvSpPr txBox="1"/>
          <p:nvPr/>
        </p:nvSpPr>
        <p:spPr>
          <a:xfrm>
            <a:off x="31553712" y="10241663"/>
            <a:ext cx="3380355" cy="461665"/>
          </a:xfrm>
          <a:prstGeom prst="rect">
            <a:avLst/>
          </a:prstGeom>
          <a:noFill/>
          <a:ln>
            <a:noFill/>
          </a:ln>
        </p:spPr>
        <p:txBody>
          <a:bodyPr wrap="square" rtlCol="0">
            <a:spAutoFit/>
          </a:bodyPr>
          <a:lstStyle/>
          <a:p>
            <a:r>
              <a:rPr lang="en-US" sz="2400" dirty="0"/>
              <a:t>Linoleic Acid</a:t>
            </a:r>
          </a:p>
        </p:txBody>
      </p:sp>
    </p:spTree>
    <p:extLst>
      <p:ext uri="{BB962C8B-B14F-4D97-AF65-F5344CB8AC3E}">
        <p14:creationId xmlns:p14="http://schemas.microsoft.com/office/powerpoint/2010/main" val="729439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559</TotalTime>
  <Words>692</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Baskerville Old Face</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Dillon Holton</dc:creator>
  <cp:lastModifiedBy>Dillon Holton</cp:lastModifiedBy>
  <cp:revision>51</cp:revision>
  <dcterms:created xsi:type="dcterms:W3CDTF">2022-02-16T00:34:46Z</dcterms:created>
  <dcterms:modified xsi:type="dcterms:W3CDTF">2022-04-20T02:26:55Z</dcterms:modified>
</cp:coreProperties>
</file>