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 name="Shape 23"/>
        <p:cNvGrpSpPr/>
        <p:nvPr/>
      </p:nvGrpSpPr>
      <p:grpSpPr>
        <a:xfrm>
          <a:off x="0" y="0"/>
          <a:ext cx="0" cy="0"/>
          <a:chOff x="0" y="0"/>
          <a:chExt cx="0" cy="0"/>
        </a:xfrm>
      </p:grpSpPr>
      <p:sp>
        <p:nvSpPr>
          <p:cNvPr id="24" name="Shape 2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5" name="Shape 2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387350" lvl="0" rtl="0">
              <a:lnSpc>
                <a:spcPct val="200000"/>
              </a:lnSpc>
              <a:spcBef>
                <a:spcPts val="0"/>
              </a:spcBef>
              <a:buClr>
                <a:schemeClr val="dk1"/>
              </a:buClr>
              <a:buSzPct val="110000"/>
              <a:buFont typeface="Arial"/>
              <a:buNone/>
            </a:pPr>
            <a:r>
              <a:rPr lang="en" sz="1000">
                <a:solidFill>
                  <a:schemeClr val="dk1"/>
                </a:solidFill>
              </a:rPr>
              <a:t>6.  This analysis suggests that MOOC research can be understood as occurring in two chronological phases:  1) Connectivst cMOOCs, Engagement and Creativity, and 2)  xMOOCs, Learning Analytics, Assessment, and Critical Discourse.</a:t>
            </a:r>
          </a:p>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200000"/>
              </a:lnSpc>
              <a:spcBef>
                <a:spcPts val="0"/>
              </a:spcBef>
              <a:buClr>
                <a:schemeClr val="dk1"/>
              </a:buClr>
              <a:buSzPct val="110000"/>
              <a:buFont typeface="Arial"/>
              <a:buNone/>
            </a:pPr>
            <a:r>
              <a:rPr lang="en">
                <a:solidFill>
                  <a:schemeClr val="dk1"/>
                </a:solidFill>
              </a:rPr>
              <a:t>11.  </a:t>
            </a:r>
            <a:r>
              <a:rPr lang="en" sz="1000">
                <a:solidFill>
                  <a:schemeClr val="dk1"/>
                </a:solidFill>
              </a:rPr>
              <a:t>Phase One:  Connectivst cMOOCs, Engagement and Creativity 2009-2012</a:t>
            </a:r>
          </a:p>
          <a:p>
            <a:pPr indent="387350" lvl="0" rtl="0">
              <a:lnSpc>
                <a:spcPct val="200000"/>
              </a:lnSpc>
              <a:spcBef>
                <a:spcPts val="0"/>
              </a:spcBef>
              <a:buClr>
                <a:schemeClr val="dk1"/>
              </a:buClr>
              <a:buSzPct val="110000"/>
              <a:buFont typeface="Arial"/>
              <a:buNone/>
            </a:pPr>
            <a:r>
              <a:rPr lang="en" sz="1000">
                <a:solidFill>
                  <a:schemeClr val="dk1"/>
                </a:solidFill>
              </a:rPr>
              <a:t>Early connectivist MOOCs emphasized human agency, user participation, and creativity through a dynamic network of connections afforded by online technology.  The Connectivist theory of learning states “knowledge is the set of connections, and learning is the formation of connections--either in the mind or in society.  These connections together form a network.  What makes knowledge and learning possible is that these connections are always changing, always growing, strengthening, as we adapt to the experiences that we have” (Downes 2013).  Similarly, Mackness, Mak, and Williams (2010) identify attributes of Connectivism as network principles of diversity, autonomy, openness, and emergent knowledge but suggest that these attributes may be compromised within some MOOC environments (in Bell 2011).   Connectivism, in practice, is structured and functions in a nonhierarchical and nonlinear manner: “Connectivists advocate a learning organization whereby there is not a predetermined body of knowledge to be transferred from educator to learner and where learning is not limited to a single environment; instead, knowledge is distributed across the Web and people’s engagement with it constitutes learning” (Kop 2011, 20).  Kop goes on to identify four learning-enhancing types of activities that can occur within cMOOCs: 1) aggregation (access to lots of content resources), 2) relation (reflection on the aggregated content through blogging, discussion boards and related technology), 3) creation (assignments or expectations that participants would create new ideas, and 4) sharing (of created content with other participants) (Kopp 2011, 21). These activities demand creative engagement and are well suited for consistently active participants.</a:t>
            </a:r>
          </a:p>
          <a:p>
            <a:pPr indent="387350" lvl="0" rtl="0">
              <a:lnSpc>
                <a:spcPct val="200000"/>
              </a:lnSpc>
              <a:spcBef>
                <a:spcPts val="0"/>
              </a:spcBef>
              <a:buClr>
                <a:schemeClr val="dk1"/>
              </a:buClr>
              <a:buSzPct val="110000"/>
              <a:buFont typeface="Arial"/>
              <a:buNone/>
            </a:pPr>
            <a:r>
              <a:rPr lang="en" sz="1000">
                <a:solidFill>
                  <a:schemeClr val="dk1"/>
                </a:solidFill>
              </a:rPr>
              <a:t>E</a:t>
            </a:r>
            <a:r>
              <a:rPr lang="en" sz="1000">
                <a:solidFill>
                  <a:schemeClr val="dk1"/>
                </a:solidFill>
                <a:highlight>
                  <a:srgbClr val="FFFFFF"/>
                </a:highlight>
              </a:rPr>
              <a:t>arly MOOC researchers sought to operationalize the learning theory of </a:t>
            </a:r>
            <a:r>
              <a:rPr lang="en" sz="1000">
                <a:solidFill>
                  <a:schemeClr val="dk1"/>
                </a:solidFill>
              </a:rPr>
              <a:t>Connectivism by building and running cMOOCs with a few researchers (Kop and deWaard et al.) doubling as both designers and facilitators of the MOOCs under study.  Nearly all of the cMOOCs described in the research of this period were affiliated with Canadian distance education university programs. These include: PLENK 2010 (Personal Learning Environments, Networks and Knowledge,) CCK 08, 09, 11 (</a:t>
            </a:r>
            <a:r>
              <a:rPr lang="en" sz="1000">
                <a:solidFill>
                  <a:schemeClr val="dk1"/>
                </a:solidFill>
                <a:highlight>
                  <a:srgbClr val="FFFFFF"/>
                </a:highlight>
              </a:rPr>
              <a:t>Connectivism and Connective Knowledge: How to Learn in a MOOC), </a:t>
            </a:r>
            <a:r>
              <a:rPr lang="en" sz="1000">
                <a:solidFill>
                  <a:schemeClr val="dk1"/>
                </a:solidFill>
              </a:rPr>
              <a:t>CRITLIT 2010 (Critical Literacies), and </a:t>
            </a:r>
            <a:r>
              <a:rPr lang="en" sz="1000">
                <a:solidFill>
                  <a:schemeClr val="dk1"/>
                </a:solidFill>
                <a:highlight>
                  <a:srgbClr val="FFFFFF"/>
                </a:highlight>
              </a:rPr>
              <a:t>MobiMOOC 2011.   Enrollments ranged from 377 to 1610 participants.  Connectivist scholars, George Siemens and Stephen Downes, along with Dave Cormier and Rita Kop, were facilitators in three of these four cMOOCs. </a:t>
            </a:r>
          </a:p>
          <a:p>
            <a:pPr indent="387350" lvl="0" rtl="0">
              <a:lnSpc>
                <a:spcPct val="200000"/>
              </a:lnSpc>
              <a:spcBef>
                <a:spcPts val="0"/>
              </a:spcBef>
              <a:buClr>
                <a:schemeClr val="dk1"/>
              </a:buClr>
              <a:buSzPct val="110000"/>
              <a:buFont typeface="Arial"/>
              <a:buNone/>
            </a:pPr>
            <a:r>
              <a:rPr lang="en" sz="1000">
                <a:solidFill>
                  <a:schemeClr val="dk1"/>
                </a:solidFill>
              </a:rPr>
              <a:t>Participant interaction and modular roles for educators and participants within an open network were emphasized in these early cMOOCs.  </a:t>
            </a:r>
            <a:r>
              <a:rPr lang="en" sz="1000">
                <a:solidFill>
                  <a:schemeClr val="dk1"/>
                </a:solidFill>
                <a:highlight>
                  <a:srgbClr val="FFFFFF"/>
                </a:highlight>
              </a:rPr>
              <a:t>None of the four cMOOCs analyzed in the research, however, had the goal of delivering standard university course content (e.g. Math 101).  Instead, they had either flexible content or, as in the case of PLENK 2010, no content in a single place, but rather distributed content through several cloud-based applications.  The concept was to exploit modes of interaction and structures of the Web for learning.  Course designs sought to put into practice the four design parameters of Connectivism: autonomy, openness, diversity and interactivity.  cMOOC participants were encouraged to find and share their own meaningful content across the Web in creative ways (Downes, 2013). </a:t>
            </a:r>
            <a:r>
              <a:rPr lang="en" sz="1000">
                <a:solidFill>
                  <a:schemeClr val="dk1"/>
                </a:solidFill>
              </a:rPr>
              <a:t> </a:t>
            </a:r>
          </a:p>
          <a:p>
            <a:pPr indent="387350" lvl="0" rtl="0">
              <a:lnSpc>
                <a:spcPct val="200000"/>
              </a:lnSpc>
              <a:spcBef>
                <a:spcPts val="0"/>
              </a:spcBef>
              <a:buClr>
                <a:schemeClr val="dk1"/>
              </a:buClr>
              <a:buSzPct val="110000"/>
              <a:buFont typeface="Arial"/>
              <a:buNone/>
            </a:pPr>
            <a:r>
              <a:rPr lang="en" sz="1000">
                <a:solidFill>
                  <a:schemeClr val="dk1"/>
                </a:solidFill>
              </a:rPr>
              <a:t>cMOOCs afforded use of a variety of innovative pedagogical and technological approaches that were the object of much early cMOOC research.  The researchers/authors in this early stage of MOOC scholarship typically survey participants to analyze their experiences with the cMOOC and assessed learning analytics that measured degree and types of participation.  For example Fini’s (2009) analysis of the CCK08 MOOC is typical of such early-published research.  Entitled, “The Technological Dimension of a Massive Open Online Course: the Case of the CCK08 Course Tools”, this was the first scholarly research article in an academic journal about a MOOC—a term that had just emerged a year earlier.  Fini surveyed MOOC participants about their preferences regarding various cloud-based tools introduced in the course such as personal blogs, concept maps, Moodle, and Second Life.  The course was facilitated by Siemens and Downes, and was offered by the University of Manitoba for credit for traditionally enrolled students, and free to others as a non-credit option.  Research results uncovered a range of learner preferences about the tools that were influenced by participants’ learning styles, personal objectives, and time availability.  </a:t>
            </a:r>
          </a:p>
          <a:p>
            <a:pPr indent="387350" lvl="0" rtl="0">
              <a:lnSpc>
                <a:spcPct val="200000"/>
              </a:lnSpc>
              <a:spcBef>
                <a:spcPts val="0"/>
              </a:spcBef>
              <a:buClr>
                <a:schemeClr val="dk1"/>
              </a:buClr>
              <a:buSzPct val="110000"/>
              <a:buFont typeface="Arial"/>
              <a:buNone/>
            </a:pPr>
            <a:r>
              <a:rPr lang="en" sz="1000">
                <a:solidFill>
                  <a:schemeClr val="dk1"/>
                </a:solidFill>
              </a:rPr>
              <a:t>If a central dynamic of cMOOCs was participant engagement, unpacking the features of disengagement, often referred to as participant lurking, was key.  A common research question in this early phase aimed at understanding the under-performing participant in a massive course. Kop (2011) researches the “challenges that might prevent learners from having a quality learning experience” including self-directed learning and critical literacies (Kop, 2011, 19).  Tschofen and Mackness explore personality and self-determination theories for clues to explain the diversity of participant interactions in MOOCs.  Koutropoulos (2012) investigates whether the emotive language participants used in discussion boards within a MOOC may be predictive for future and continued participation in the course.  deWaard, Abaijian, Gallagher, et al. (2011) investigate MOOC participation by exploring the chaotic learning environment of mobile learning.  Kop and Fournier (2011) explore how cMOOCs can be designed to support interactions between participants, including facilitators, to achieve transformational learning.  Kop and Carroll (2011) investigated the use of cloud-based applications (e.g., Moodle, Flickr, Second Life, Yahoo and Google Groups, Facebook, YouTube, Twitter, LinkedIn, Crowdmap, Wikispace) to increase student engagement by affording students with skills to move from consumers of technological products to producers of digital artifacts.  Although the majority of the 1580 participants in this cMOOC were disengaged, a core group of participants, mostly educators, were highly engaged and reported that the reasons for their engagement as producers of digital content were due to motivation and social support.  Similarly, deWaard and her team of facilitators in the </a:t>
            </a:r>
            <a:r>
              <a:rPr lang="en" sz="1000">
                <a:solidFill>
                  <a:schemeClr val="dk1"/>
                </a:solidFill>
                <a:highlight>
                  <a:srgbClr val="FFFFFF"/>
                </a:highlight>
              </a:rPr>
              <a:t>MobiMOOC 2011</a:t>
            </a:r>
            <a:r>
              <a:rPr lang="en" sz="1000">
                <a:solidFill>
                  <a:schemeClr val="dk1"/>
                </a:solidFill>
              </a:rPr>
              <a:t> described encouraging participants to sample diverse cloud applications designed for a range of learning styles to foster greater engagement.</a:t>
            </a:r>
          </a:p>
          <a:p>
            <a:pPr indent="387350" lvl="0" rtl="0">
              <a:lnSpc>
                <a:spcPct val="200000"/>
              </a:lnSpc>
              <a:spcBef>
                <a:spcPts val="0"/>
              </a:spcBef>
              <a:buClr>
                <a:schemeClr val="dk1"/>
              </a:buClr>
              <a:buSzPct val="110000"/>
              <a:buFont typeface="Arial"/>
              <a:buNone/>
            </a:pPr>
            <a:r>
              <a:rPr lang="en" sz="1000">
                <a:solidFill>
                  <a:schemeClr val="dk1"/>
                </a:solidFill>
              </a:rPr>
              <a:t>There is little critique of the limits of Connectivism in this first phase of MOOC research, however.  Bell (2011) is the exception.  He does not believe Connectivism can always be applied successfully to online teaching, and suggests that Connectivism fits some learning environments better than others.  Bell rejects Connectivism as a theory, and argues that it is best understood as a phenomenon rather than as a full-fledged theory of learning.  Even as a phenomenon, the majority of cMOOC investigators valued the autonomous style, engaged learning in an open environment, and participatory interactivity emphasized in Connectivism.  Thus, early MOOC research published in scholarly journals was focused around five key questions aimed at getting MOOCs right: 1) What is the best way to create a high quality learning environment for autonomous (self-directed) learners?  2) Are the principles of Connectivism getting realized properly and fully in MOOCs?  3) What is the best way to support autonomous learners in MOOCs (acknowledging the evolving roles of learners and educators)? 4) What are the most effective tools and applications for participants?  5)  How can MOOCs, influenced by Connectivism, elucidate the complexity of and chaos experienced by higher education at the moment? </a:t>
            </a:r>
          </a:p>
          <a:p>
            <a:pPr lvl="0" rtl="0">
              <a:lnSpc>
                <a:spcPct val="200000"/>
              </a:lnSpc>
              <a:spcBef>
                <a:spcPts val="0"/>
              </a:spcBef>
              <a:buClr>
                <a:schemeClr val="dk1"/>
              </a:buClr>
              <a:buSzPct val="100000"/>
              <a:buFont typeface="Arial"/>
              <a:buNone/>
            </a:pPr>
            <a:r>
              <a:t/>
            </a:r>
            <a:endParaRPr>
              <a:solidFill>
                <a:schemeClr val="dk1"/>
              </a:solidFill>
            </a:endParaRPr>
          </a:p>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200000"/>
              </a:lnSpc>
              <a:spcBef>
                <a:spcPts val="0"/>
              </a:spcBef>
              <a:buClr>
                <a:schemeClr val="dk1"/>
              </a:buClr>
              <a:buSzPct val="110000"/>
              <a:buFont typeface="Arial"/>
              <a:buNone/>
            </a:pPr>
            <a:r>
              <a:rPr lang="en">
                <a:solidFill>
                  <a:schemeClr val="dk1"/>
                </a:solidFill>
              </a:rPr>
              <a:t>11.  </a:t>
            </a:r>
            <a:r>
              <a:rPr lang="en" sz="1000">
                <a:solidFill>
                  <a:schemeClr val="dk1"/>
                </a:solidFill>
              </a:rPr>
              <a:t>Phase One:  Connectivst cMOOCs, Engagement and Creativity 2009-2012</a:t>
            </a:r>
          </a:p>
          <a:p>
            <a:pPr indent="387350" lvl="0" rtl="0">
              <a:lnSpc>
                <a:spcPct val="200000"/>
              </a:lnSpc>
              <a:spcBef>
                <a:spcPts val="0"/>
              </a:spcBef>
              <a:buClr>
                <a:schemeClr val="dk1"/>
              </a:buClr>
              <a:buSzPct val="110000"/>
              <a:buFont typeface="Arial"/>
              <a:buNone/>
            </a:pPr>
            <a:r>
              <a:rPr lang="en" sz="1000">
                <a:solidFill>
                  <a:schemeClr val="dk1"/>
                </a:solidFill>
              </a:rPr>
              <a:t>Early connectivist MOOCs emphasized human agency, user participation, and creativity through a dynamic network of connections afforded by online technology.  The Connectivist theory of learning states “knowledge is the set of connections, and learning is the formation of connections--either in the mind or in society.  These connections together form a network.  What makes knowledge and learning possible is that these connections are always changing, always growing, strengthening, as we adapt to the experiences that we have” (Downes 2013).  Similarly, Mackness, Mak, and Williams (2010) identify attributes of Connectivism as network principles of diversity, autonomy, openness, and emergent knowledge but suggest that these attributes may be compromised within some MOOC environments (in Bell 2011).   Connectivism, in practice, is structured and functions in a nonhierarchical and nonlinear manner: “Connectivists advocate a learning organization whereby there is not a predetermined body of knowledge to be transferred from educator to learner and where learning is not limited to a single environment; instead, knowledge is distributed across the Web and people’s engagement with it constitutes learning” (Kop 2011, 20).  Kop goes on to identify four learning-enhancing types of activities that can occur within cMOOCs: 1) aggregation (access to lots of content resources), 2) relation (reflection on the aggregated content through blogging, discussion boards and related technology), 3) creation (assignments or expectations that participants would create new ideas, and 4) sharing (of created content with other participants) (Kopp 2011, 21). These activities demand creative engagement and are well suited for consistently active participants.</a:t>
            </a:r>
          </a:p>
          <a:p>
            <a:pPr indent="387350" lvl="0" rtl="0">
              <a:lnSpc>
                <a:spcPct val="200000"/>
              </a:lnSpc>
              <a:spcBef>
                <a:spcPts val="0"/>
              </a:spcBef>
              <a:buClr>
                <a:schemeClr val="dk1"/>
              </a:buClr>
              <a:buSzPct val="110000"/>
              <a:buFont typeface="Arial"/>
              <a:buNone/>
            </a:pPr>
            <a:r>
              <a:rPr lang="en" sz="1000">
                <a:solidFill>
                  <a:schemeClr val="dk1"/>
                </a:solidFill>
              </a:rPr>
              <a:t>E</a:t>
            </a:r>
            <a:r>
              <a:rPr lang="en" sz="1000">
                <a:solidFill>
                  <a:schemeClr val="dk1"/>
                </a:solidFill>
                <a:highlight>
                  <a:srgbClr val="FFFFFF"/>
                </a:highlight>
              </a:rPr>
              <a:t>arly MOOC researchers sought to operationalize the learning theory of </a:t>
            </a:r>
            <a:r>
              <a:rPr lang="en" sz="1000">
                <a:solidFill>
                  <a:schemeClr val="dk1"/>
                </a:solidFill>
              </a:rPr>
              <a:t>Connectivism by building and running cMOOCs with a few researchers (Kop and deWaard et al.) doubling as both designers and facilitators of the MOOCs under study.  Nearly all of the cMOOCs described in the research of this period were affiliated with Canadian distance education university programs. These include: PLENK 2010 (Personal Learning Environments, Networks and Knowledge,) CCK 08, 09, 11 (</a:t>
            </a:r>
            <a:r>
              <a:rPr lang="en" sz="1000">
                <a:solidFill>
                  <a:schemeClr val="dk1"/>
                </a:solidFill>
                <a:highlight>
                  <a:srgbClr val="FFFFFF"/>
                </a:highlight>
              </a:rPr>
              <a:t>Connectivism and Connective Knowledge: How to Learn in a MOOC), </a:t>
            </a:r>
            <a:r>
              <a:rPr lang="en" sz="1000">
                <a:solidFill>
                  <a:schemeClr val="dk1"/>
                </a:solidFill>
              </a:rPr>
              <a:t>CRITLIT 2010 (Critical Literacies), and </a:t>
            </a:r>
            <a:r>
              <a:rPr lang="en" sz="1000">
                <a:solidFill>
                  <a:schemeClr val="dk1"/>
                </a:solidFill>
                <a:highlight>
                  <a:srgbClr val="FFFFFF"/>
                </a:highlight>
              </a:rPr>
              <a:t>MobiMOOC 2011.   Enrollments ranged from 377 to 1610 participants.  Connectivist scholars, George Siemens and Stephen Downes, along with Dave Cormier and Rita Kop, were facilitators in three of these four cMOOCs. </a:t>
            </a:r>
          </a:p>
          <a:p>
            <a:pPr indent="387350" lvl="0" rtl="0">
              <a:lnSpc>
                <a:spcPct val="200000"/>
              </a:lnSpc>
              <a:spcBef>
                <a:spcPts val="0"/>
              </a:spcBef>
              <a:buClr>
                <a:schemeClr val="dk1"/>
              </a:buClr>
              <a:buSzPct val="110000"/>
              <a:buFont typeface="Arial"/>
              <a:buNone/>
            </a:pPr>
            <a:r>
              <a:rPr lang="en" sz="1000">
                <a:solidFill>
                  <a:schemeClr val="dk1"/>
                </a:solidFill>
              </a:rPr>
              <a:t>Participant interaction and modular roles for educators and participants within an open network were emphasized in these early cMOOCs.  </a:t>
            </a:r>
            <a:r>
              <a:rPr lang="en" sz="1000">
                <a:solidFill>
                  <a:schemeClr val="dk1"/>
                </a:solidFill>
                <a:highlight>
                  <a:srgbClr val="FFFFFF"/>
                </a:highlight>
              </a:rPr>
              <a:t>None of the four cMOOCs analyzed in the research, however, had the goal of delivering standard university course content (e.g. Math 101).  Instead, they had either flexible content or, as in the case of PLENK 2010, no content in a single place, but rather distributed content through several cloud-based applications.  The concept was to exploit modes of interaction and structures of the Web for learning.  Course designs sought to put into practice the four design parameters of Connectivism: autonomy, openness, diversity and interactivity.  cMOOC participants were encouraged to find and share their own meaningful content across the Web in creative ways (Downes, 2013). </a:t>
            </a:r>
            <a:r>
              <a:rPr lang="en" sz="1000">
                <a:solidFill>
                  <a:schemeClr val="dk1"/>
                </a:solidFill>
              </a:rPr>
              <a:t> </a:t>
            </a:r>
          </a:p>
          <a:p>
            <a:pPr indent="387350" lvl="0" rtl="0">
              <a:lnSpc>
                <a:spcPct val="200000"/>
              </a:lnSpc>
              <a:spcBef>
                <a:spcPts val="0"/>
              </a:spcBef>
              <a:buClr>
                <a:schemeClr val="dk1"/>
              </a:buClr>
              <a:buSzPct val="110000"/>
              <a:buFont typeface="Arial"/>
              <a:buNone/>
            </a:pPr>
            <a:r>
              <a:rPr lang="en" sz="1000">
                <a:solidFill>
                  <a:schemeClr val="dk1"/>
                </a:solidFill>
              </a:rPr>
              <a:t>cMOOCs afforded use of a variety of innovative pedagogical and technological approaches that were the object of much early cMOOC research.  The researchers/authors in this early stage of MOOC scholarship typically survey participants to analyze their experiences with the cMOOC and assessed learning analytics that measured degree and types of participation.  For example Fini’s (2009) analysis of the CCK08 MOOC is typical of such early-published research.  Entitled, “The Technological Dimension of a Massive Open Online Course: the Case of the CCK08 Course Tools”, this was the first scholarly research article in an academic journal about a MOOC—a term that had just emerged a year earlier.  Fini surveyed MOOC participants about their preferences regarding various cloud-based tools introduced in the course such as personal blogs, concept maps, Moodle, and Second Life.  The course was facilitated by Siemens and Downes, and was offered by the University of Manitoba for credit for traditionally enrolled students, and free to others as a non-credit option.  Research results uncovered a range of learner preferences about the tools that were influenced by participants’ learning styles, personal objectives, and time availability.  </a:t>
            </a:r>
          </a:p>
          <a:p>
            <a:pPr indent="387350" lvl="0" rtl="0">
              <a:lnSpc>
                <a:spcPct val="200000"/>
              </a:lnSpc>
              <a:spcBef>
                <a:spcPts val="0"/>
              </a:spcBef>
              <a:buClr>
                <a:schemeClr val="dk1"/>
              </a:buClr>
              <a:buSzPct val="110000"/>
              <a:buFont typeface="Arial"/>
              <a:buNone/>
            </a:pPr>
            <a:r>
              <a:rPr lang="en" sz="1000">
                <a:solidFill>
                  <a:schemeClr val="dk1"/>
                </a:solidFill>
              </a:rPr>
              <a:t>If a central dynamic of cMOOCs was participant engagement, unpacking the features of disengagement, often referred to as participant lurking, was key.  A common research question in this early phase aimed at understanding the under-performing participant in a massive course. Kop (2011) researches the “challenges that might prevent learners from having a quality learning experience” including self-directed learning and critical literacies (Kop, 2011, 19).  Tschofen and Mackness explore personality and self-determination theories for clues to explain the diversity of participant interactions in MOOCs.  Koutropoulos (2012) investigates whether the emotive language participants used in discussion boards within a MOOC may be predictive for future and continued participation in the course.  deWaard, Abaijian, Gallagher, et al. (2011) investigate MOOC participation by exploring the chaotic learning environment of mobile learning.  Kop and Fournier (2011) explore how cMOOCs can be designed to support interactions between participants, including facilitators, to achieve transformational learning.  Kop and Carroll (2011) investigated the use of cloud-based applications (e.g., Moodle, Flickr, Second Life, Yahoo and Google Groups, Facebook, YouTube, Twitter, LinkedIn, Crowdmap, Wikispace) to increase student engagement by affording students with skills to move from consumers of technological products to producers of digital artifacts.  Although the majority of the 1580 participants in this cMOOC were disengaged, a core group of participants, mostly educators, were highly engaged and reported that the reasons for their engagement as producers of digital content were due to motivation and social support.  Similarly, deWaard and her team of facilitators in the </a:t>
            </a:r>
            <a:r>
              <a:rPr lang="en" sz="1000">
                <a:solidFill>
                  <a:schemeClr val="dk1"/>
                </a:solidFill>
                <a:highlight>
                  <a:srgbClr val="FFFFFF"/>
                </a:highlight>
              </a:rPr>
              <a:t>MobiMOOC 2011</a:t>
            </a:r>
            <a:r>
              <a:rPr lang="en" sz="1000">
                <a:solidFill>
                  <a:schemeClr val="dk1"/>
                </a:solidFill>
              </a:rPr>
              <a:t> described encouraging participants to sample diverse cloud applications designed for a range of learning styles to foster greater engagement.</a:t>
            </a:r>
          </a:p>
          <a:p>
            <a:pPr indent="387350" lvl="0" rtl="0">
              <a:lnSpc>
                <a:spcPct val="200000"/>
              </a:lnSpc>
              <a:spcBef>
                <a:spcPts val="0"/>
              </a:spcBef>
              <a:buClr>
                <a:schemeClr val="dk1"/>
              </a:buClr>
              <a:buSzPct val="110000"/>
              <a:buFont typeface="Arial"/>
              <a:buNone/>
            </a:pPr>
            <a:r>
              <a:rPr lang="en" sz="1000">
                <a:solidFill>
                  <a:schemeClr val="dk1"/>
                </a:solidFill>
              </a:rPr>
              <a:t>There is little critique of the limits of Connectivism in this first phase of MOOC research, however.  Bell (2011) is the exception.  He does not believe Connectivism can always be applied successfully to online teaching, and suggests that Connectivism fits some learning environments better than others.  Bell rejects Connectivism as a theory, and argues that it is best understood as a phenomenon rather than as a full-fledged theory of learning.  Even as a phenomenon, the majority of cMOOC investigators valued the autonomous style, engaged learning in an open environment, and participatory interactivity emphasized in Connectivism.  Thus, early MOOC research published in scholarly journals was focused around five key questions aimed at getting MOOCs right: 1) What is the best way to create a high quality learning environment for autonomous (self-directed) learners?  2) Are the principles of Connectivism getting realized properly and fully in MOOCs?  3) What is the best way to support autonomous learners in MOOCs (acknowledging the evolving roles of learners and educators)? 4) What are the most effective tools and applications for participants?  5)  How can MOOCs, influenced by Connectivism, elucidate the complexity of and chaos experienced by higher education at the moment? </a:t>
            </a:r>
          </a:p>
          <a:p>
            <a:pPr lvl="0" rtl="0">
              <a:lnSpc>
                <a:spcPct val="200000"/>
              </a:lnSpc>
              <a:spcBef>
                <a:spcPts val="0"/>
              </a:spcBef>
              <a:buClr>
                <a:schemeClr val="dk1"/>
              </a:buClr>
              <a:buSzPct val="100000"/>
              <a:buFont typeface="Arial"/>
              <a:buNone/>
            </a:pPr>
            <a:r>
              <a:t/>
            </a:r>
            <a:endParaRPr>
              <a:solidFill>
                <a:schemeClr val="dk1"/>
              </a:solidFill>
            </a:endParaRPr>
          </a:p>
          <a:p>
            <a:pPr lvl="0" rt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22" name="Shape 12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200000"/>
              </a:lnSpc>
              <a:spcBef>
                <a:spcPts val="0"/>
              </a:spcBef>
              <a:buClr>
                <a:schemeClr val="dk1"/>
              </a:buClr>
              <a:buSzPct val="110000"/>
              <a:buFont typeface="Arial"/>
              <a:buNone/>
            </a:pPr>
            <a:r>
              <a:rPr lang="en">
                <a:solidFill>
                  <a:schemeClr val="dk1"/>
                </a:solidFill>
              </a:rPr>
              <a:t>11.  </a:t>
            </a:r>
            <a:r>
              <a:rPr lang="en" sz="1000">
                <a:solidFill>
                  <a:schemeClr val="dk1"/>
                </a:solidFill>
              </a:rPr>
              <a:t>Phase One:  Connectivst cMOOCs, Engagement and Creativity 2009-2012</a:t>
            </a:r>
          </a:p>
          <a:p>
            <a:pPr indent="387350" lvl="0" rtl="0">
              <a:lnSpc>
                <a:spcPct val="200000"/>
              </a:lnSpc>
              <a:spcBef>
                <a:spcPts val="0"/>
              </a:spcBef>
              <a:buClr>
                <a:schemeClr val="dk1"/>
              </a:buClr>
              <a:buSzPct val="110000"/>
              <a:buFont typeface="Arial"/>
              <a:buNone/>
            </a:pPr>
            <a:r>
              <a:rPr lang="en" sz="1000">
                <a:solidFill>
                  <a:schemeClr val="dk1"/>
                </a:solidFill>
              </a:rPr>
              <a:t>Early connectivist MOOCs emphasized human agency, user participation, and creativity through a dynamic network of connections afforded by online technology.  The Connectivist theory of learning states “knowledge is the set of connections, and learning is the formation of connections--either in the mind or in society.  These connections together form a network.  What makes knowledge and learning possible is that these connections are always changing, always growing, strengthening, as we adapt to the experiences that we have” (Downes 2013).  Similarly, Mackness, Mak, and Williams (2010) identify attributes of Connectivism as network principles of diversity, autonomy, openness, and emergent knowledge but suggest that these attributes may be compromised within some MOOC environments (in Bell 2011).   Connectivism, in practice, is structured and functions in a nonhierarchical and nonlinear manner: “Connectivists advocate a learning organization whereby there is not a predetermined body of knowledge to be transferred from educator to learner and where learning is not limited to a single environment; instead, knowledge is distributed across the Web and people’s engagement with it constitutes learning” (Kop 2011, 20).  Kop goes on to identify four learning-enhancing types of activities that can occur within cMOOCs: 1) aggregation (access to lots of content resources), 2) relation (reflection on the aggregated content through blogging, discussion boards and related technology), 3) creation (assignments or expectations that participants would create new ideas, and 4) sharing (of created content with other participants) (Kopp 2011, 21). These activities demand creative engagement and are well suited for consistently active participants.</a:t>
            </a:r>
          </a:p>
          <a:p>
            <a:pPr indent="387350" lvl="0" rtl="0">
              <a:lnSpc>
                <a:spcPct val="200000"/>
              </a:lnSpc>
              <a:spcBef>
                <a:spcPts val="0"/>
              </a:spcBef>
              <a:buClr>
                <a:schemeClr val="dk1"/>
              </a:buClr>
              <a:buSzPct val="110000"/>
              <a:buFont typeface="Arial"/>
              <a:buNone/>
            </a:pPr>
            <a:r>
              <a:rPr lang="en" sz="1000">
                <a:solidFill>
                  <a:schemeClr val="dk1"/>
                </a:solidFill>
              </a:rPr>
              <a:t>E</a:t>
            </a:r>
            <a:r>
              <a:rPr lang="en" sz="1000">
                <a:solidFill>
                  <a:schemeClr val="dk1"/>
                </a:solidFill>
                <a:highlight>
                  <a:srgbClr val="FFFFFF"/>
                </a:highlight>
              </a:rPr>
              <a:t>arly MOOC researchers sought to operationalize the learning theory of </a:t>
            </a:r>
            <a:r>
              <a:rPr lang="en" sz="1000">
                <a:solidFill>
                  <a:schemeClr val="dk1"/>
                </a:solidFill>
              </a:rPr>
              <a:t>Connectivism by building and running cMOOCs with a few researchers (Kop and deWaard et al.) doubling as both designers and facilitators of the MOOCs under study.  Nearly all of the cMOOCs described in the research of this period were affiliated with Canadian distance education university programs. These include: PLENK 2010 (Personal Learning Environments, Networks and Knowledge,) CCK 08, 09, 11 (</a:t>
            </a:r>
            <a:r>
              <a:rPr lang="en" sz="1000">
                <a:solidFill>
                  <a:schemeClr val="dk1"/>
                </a:solidFill>
                <a:highlight>
                  <a:srgbClr val="FFFFFF"/>
                </a:highlight>
              </a:rPr>
              <a:t>Connectivism and Connective Knowledge: How to Learn in a MOOC), </a:t>
            </a:r>
            <a:r>
              <a:rPr lang="en" sz="1000">
                <a:solidFill>
                  <a:schemeClr val="dk1"/>
                </a:solidFill>
              </a:rPr>
              <a:t>CRITLIT 2010 (Critical Literacies), and </a:t>
            </a:r>
            <a:r>
              <a:rPr lang="en" sz="1000">
                <a:solidFill>
                  <a:schemeClr val="dk1"/>
                </a:solidFill>
                <a:highlight>
                  <a:srgbClr val="FFFFFF"/>
                </a:highlight>
              </a:rPr>
              <a:t>MobiMOOC 2011.   Enrollments ranged from 377 to 1610 participants.  Connectivist scholars, George Siemens and Stephen Downes, along with Dave Cormier and Rita Kop, were facilitators in three of these four cMOOCs. </a:t>
            </a:r>
          </a:p>
          <a:p>
            <a:pPr indent="387350" lvl="0" rtl="0">
              <a:lnSpc>
                <a:spcPct val="200000"/>
              </a:lnSpc>
              <a:spcBef>
                <a:spcPts val="0"/>
              </a:spcBef>
              <a:buClr>
                <a:schemeClr val="dk1"/>
              </a:buClr>
              <a:buSzPct val="110000"/>
              <a:buFont typeface="Arial"/>
              <a:buNone/>
            </a:pPr>
            <a:r>
              <a:rPr lang="en" sz="1000">
                <a:solidFill>
                  <a:schemeClr val="dk1"/>
                </a:solidFill>
              </a:rPr>
              <a:t>Participant interaction and modular roles for educators and participants within an open network were emphasized in these early cMOOCs.  </a:t>
            </a:r>
            <a:r>
              <a:rPr lang="en" sz="1000">
                <a:solidFill>
                  <a:schemeClr val="dk1"/>
                </a:solidFill>
                <a:highlight>
                  <a:srgbClr val="FFFFFF"/>
                </a:highlight>
              </a:rPr>
              <a:t>None of the four cMOOCs analyzed in the research, however, had the goal of delivering standard university course content (e.g. Math 101).  Instead, they had either flexible content or, as in the case of PLENK 2010, no content in a single place, but rather distributed content through several cloud-based applications.  The concept was to exploit modes of interaction and structures of the Web for learning.  Course designs sought to put into practice the four design parameters of Connectivism: autonomy, openness, diversity and interactivity.  cMOOC participants were encouraged to find and share their own meaningful content across the Web in creative ways (Downes, 2013). </a:t>
            </a:r>
            <a:r>
              <a:rPr lang="en" sz="1000">
                <a:solidFill>
                  <a:schemeClr val="dk1"/>
                </a:solidFill>
              </a:rPr>
              <a:t> </a:t>
            </a:r>
          </a:p>
          <a:p>
            <a:pPr indent="387350" lvl="0" rtl="0">
              <a:lnSpc>
                <a:spcPct val="200000"/>
              </a:lnSpc>
              <a:spcBef>
                <a:spcPts val="0"/>
              </a:spcBef>
              <a:buClr>
                <a:schemeClr val="dk1"/>
              </a:buClr>
              <a:buSzPct val="110000"/>
              <a:buFont typeface="Arial"/>
              <a:buNone/>
            </a:pPr>
            <a:r>
              <a:rPr lang="en" sz="1000">
                <a:solidFill>
                  <a:schemeClr val="dk1"/>
                </a:solidFill>
              </a:rPr>
              <a:t>cMOOCs afforded use of a variety of innovative pedagogical and technological approaches that were the object of much early cMOOC research.  The researchers/authors in this early stage of MOOC scholarship typically survey participants to analyze their experiences with the cMOOC and assessed learning analytics that measured degree and types of participation.  For example Fini’s (2009) analysis of the CCK08 MOOC is typical of such early-published research.  Entitled, “The Technological Dimension of a Massive Open Online Course: the Case of the CCK08 Course Tools”, this was the first scholarly research article in an academic journal about a MOOC—a term that had just emerged a year earlier.  Fini surveyed MOOC participants about their preferences regarding various cloud-based tools introduced in the course such as personal blogs, concept maps, Moodle, and Second Life.  The course was facilitated by Siemens and Downes, and was offered by the University of Manitoba for credit for traditionally enrolled students, and free to others as a non-credit option.  Research results uncovered a range of learner preferences about the tools that were influenced by participants’ learning styles, personal objectives, and time availability.  </a:t>
            </a:r>
          </a:p>
          <a:p>
            <a:pPr indent="387350" lvl="0" rtl="0">
              <a:lnSpc>
                <a:spcPct val="200000"/>
              </a:lnSpc>
              <a:spcBef>
                <a:spcPts val="0"/>
              </a:spcBef>
              <a:buClr>
                <a:schemeClr val="dk1"/>
              </a:buClr>
              <a:buSzPct val="110000"/>
              <a:buFont typeface="Arial"/>
              <a:buNone/>
            </a:pPr>
            <a:r>
              <a:rPr lang="en" sz="1000">
                <a:solidFill>
                  <a:schemeClr val="dk1"/>
                </a:solidFill>
              </a:rPr>
              <a:t>If a central dynamic of cMOOCs was participant engagement, unpacking the features of disengagement, often referred to as participant lurking, was key.  A common research question in this early phase aimed at understanding the under-performing participant in a massive course. Kop (2011) researches the “challenges that might prevent learners from having a quality learning experience” including self-directed learning and critical literacies (Kop, 2011, 19).  Tschofen and Mackness explore personality and self-determination theories for clues to explain the diversity of participant interactions in MOOCs.  Koutropoulos (2012) investigates whether the emotive language participants used in discussion boards within a MOOC may be predictive for future and continued participation in the course.  deWaard, Abaijian, Gallagher, et al. (2011) investigate MOOC participation by exploring the chaotic learning environment of mobile learning.  Kop and Fournier (2011) explore how cMOOCs can be designed to support interactions between participants, including facilitators, to achieve transformational learning.  Kop and Carroll (2011) investigated the use of cloud-based applications (e.g., Moodle, Flickr, Second Life, Yahoo and Google Groups, Facebook, YouTube, Twitter, LinkedIn, Crowdmap, Wikispace) to increase student engagement by affording students with skills to move from consumers of technological products to producers of digital artifacts.  Although the majority of the 1580 participants in this cMOOC were disengaged, a core group of participants, mostly educators, were highly engaged and reported that the reasons for their engagement as producers of digital content were due to motivation and social support.  Similarly, deWaard and her team of facilitators in the </a:t>
            </a:r>
            <a:r>
              <a:rPr lang="en" sz="1000">
                <a:solidFill>
                  <a:schemeClr val="dk1"/>
                </a:solidFill>
                <a:highlight>
                  <a:srgbClr val="FFFFFF"/>
                </a:highlight>
              </a:rPr>
              <a:t>MobiMOOC 2011</a:t>
            </a:r>
            <a:r>
              <a:rPr lang="en" sz="1000">
                <a:solidFill>
                  <a:schemeClr val="dk1"/>
                </a:solidFill>
              </a:rPr>
              <a:t> described encouraging participants to sample diverse cloud applications designed for a range of learning styles to foster greater engagement.</a:t>
            </a:r>
          </a:p>
          <a:p>
            <a:pPr indent="387350" lvl="0" rtl="0">
              <a:lnSpc>
                <a:spcPct val="200000"/>
              </a:lnSpc>
              <a:spcBef>
                <a:spcPts val="0"/>
              </a:spcBef>
              <a:buClr>
                <a:schemeClr val="dk1"/>
              </a:buClr>
              <a:buSzPct val="110000"/>
              <a:buFont typeface="Arial"/>
              <a:buNone/>
            </a:pPr>
            <a:r>
              <a:rPr lang="en" sz="1000">
                <a:solidFill>
                  <a:schemeClr val="dk1"/>
                </a:solidFill>
              </a:rPr>
              <a:t>There is little critique of the limits of Connectivism in this first phase of MOOC research, however.  Bell (2011) is the exception.  He does not believe Connectivism can always be applied successfully to online teaching, and suggests that Connectivism fits some learning environments better than others.  Bell rejects Connectivism as a theory, and argues that it is best understood as a phenomenon rather than as a full-fledged theory of learning.  Even as a phenomenon, the majority of cMOOC investigators valued the autonomous style, engaged learning in an open environment, and participatory interactivity emphasized in Connectivism.  Thus, early MOOC research published in scholarly journals was focused around five key questions aimed at getting MOOCs right: 1) What is the best way to create a high quality learning environment for autonomous (self-directed) learners?  2) Are the principles of Connectivism getting realized properly and fully in MOOCs?  3) What is the best way to support autonomous learners in MOOCs (acknowledging the evolving roles of learners and educators)? 4) What are the most effective tools and applications for participants?  5)  How can MOOCs, influenced by Connectivism, elucidate the complexity of and chaos experienced by higher education at the moment? </a:t>
            </a:r>
          </a:p>
          <a:p>
            <a:pPr lvl="0" rtl="0">
              <a:lnSpc>
                <a:spcPct val="200000"/>
              </a:lnSpc>
              <a:spcBef>
                <a:spcPts val="0"/>
              </a:spcBef>
              <a:buClr>
                <a:schemeClr val="dk1"/>
              </a:buClr>
              <a:buSzPct val="100000"/>
              <a:buFont typeface="Arial"/>
              <a:buNone/>
            </a:pPr>
            <a:r>
              <a:t/>
            </a:r>
            <a:endParaRPr>
              <a:solidFill>
                <a:schemeClr val="dk1"/>
              </a:solidFill>
            </a:endParaRPr>
          </a:p>
          <a:p>
            <a:pPr lv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6" name="Shape 126"/>
        <p:cNvGrpSpPr/>
        <p:nvPr/>
      </p:nvGrpSpPr>
      <p:grpSpPr>
        <a:xfrm>
          <a:off x="0" y="0"/>
          <a:ext cx="0" cy="0"/>
          <a:chOff x="0" y="0"/>
          <a:chExt cx="0" cy="0"/>
        </a:xfrm>
      </p:grpSpPr>
      <p:sp>
        <p:nvSpPr>
          <p:cNvPr id="127" name="Shape 12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28" name="Shape 12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200000"/>
              </a:lnSpc>
              <a:spcBef>
                <a:spcPts val="0"/>
              </a:spcBef>
              <a:buClr>
                <a:schemeClr val="dk1"/>
              </a:buClr>
              <a:buSzPct val="110000"/>
              <a:buFont typeface="Arial"/>
              <a:buNone/>
            </a:pPr>
            <a:r>
              <a:rPr lang="en">
                <a:solidFill>
                  <a:schemeClr val="dk1"/>
                </a:solidFill>
              </a:rPr>
              <a:t>11.  </a:t>
            </a:r>
            <a:r>
              <a:rPr lang="en" sz="1000">
                <a:solidFill>
                  <a:schemeClr val="dk1"/>
                </a:solidFill>
              </a:rPr>
              <a:t>Phase One:  Connectivst cMOOCs, Engagement and Creativity 2009-2012</a:t>
            </a:r>
          </a:p>
          <a:p>
            <a:pPr indent="387350" lvl="0" rtl="0">
              <a:lnSpc>
                <a:spcPct val="200000"/>
              </a:lnSpc>
              <a:spcBef>
                <a:spcPts val="0"/>
              </a:spcBef>
              <a:buClr>
                <a:schemeClr val="dk1"/>
              </a:buClr>
              <a:buSzPct val="110000"/>
              <a:buFont typeface="Arial"/>
              <a:buNone/>
            </a:pPr>
            <a:r>
              <a:rPr lang="en" sz="1000">
                <a:solidFill>
                  <a:schemeClr val="dk1"/>
                </a:solidFill>
              </a:rPr>
              <a:t>Early connectivist MOOCs emphasized human agency, user participation, and creativity through a dynamic network of connections afforded by online technology.  The Connectivist theory of learning states “knowledge is the set of connections, and learning is the formation of connections--either in the mind or in society.  These connections together form a network.  What makes knowledge and learning possible is that these connections are always changing, always growing, strengthening, as we adapt to the experiences that we have” (Downes 2013).  Similarly, Mackness, Mak, and Williams (2010) identify attributes of Connectivism as network principles of diversity, autonomy, openness, and emergent knowledge but suggest that these attributes may be compromised within some MOOC environments (in Bell 2011).   Connectivism, in practice, is structured and functions in a nonhierarchical and nonlinear manner: “Connectivists advocate a learning organization whereby there is not a predetermined body of knowledge to be transferred from educator to learner and where learning is not limited to a single environment; instead, knowledge is distributed across the Web and people’s engagement with it constitutes learning” (Kop 2011, 20).  Kop goes on to identify four learning-enhancing types of activities that can occur within cMOOCs: 1) aggregation (access to lots of content resources), 2) relation (reflection on the aggregated content through blogging, discussion boards and related technology), 3) creation (assignments or expectations that participants would create new ideas, and 4) sharing (of created content with other participants) (Kopp 2011, 21). These activities demand creative engagement and are well suited for consistently active participants.</a:t>
            </a:r>
          </a:p>
          <a:p>
            <a:pPr indent="387350" lvl="0" rtl="0">
              <a:lnSpc>
                <a:spcPct val="200000"/>
              </a:lnSpc>
              <a:spcBef>
                <a:spcPts val="0"/>
              </a:spcBef>
              <a:buClr>
                <a:schemeClr val="dk1"/>
              </a:buClr>
              <a:buSzPct val="110000"/>
              <a:buFont typeface="Arial"/>
              <a:buNone/>
            </a:pPr>
            <a:r>
              <a:rPr lang="en" sz="1000">
                <a:solidFill>
                  <a:schemeClr val="dk1"/>
                </a:solidFill>
              </a:rPr>
              <a:t>E</a:t>
            </a:r>
            <a:r>
              <a:rPr lang="en" sz="1000">
                <a:solidFill>
                  <a:schemeClr val="dk1"/>
                </a:solidFill>
                <a:highlight>
                  <a:srgbClr val="FFFFFF"/>
                </a:highlight>
              </a:rPr>
              <a:t>arly MOOC researchers sought to operationalize the learning theory of </a:t>
            </a:r>
            <a:r>
              <a:rPr lang="en" sz="1000">
                <a:solidFill>
                  <a:schemeClr val="dk1"/>
                </a:solidFill>
              </a:rPr>
              <a:t>Connectivism by building and running cMOOCs with a few researchers (Kop and deWaard et al.) doubling as both designers and facilitators of the MOOCs under study.  Nearly all of the cMOOCs described in the research of this period were affiliated with Canadian distance education university programs. These include: PLENK 2010 (Personal Learning Environments, Networks and Knowledge,) CCK 08, 09, 11 (</a:t>
            </a:r>
            <a:r>
              <a:rPr lang="en" sz="1000">
                <a:solidFill>
                  <a:schemeClr val="dk1"/>
                </a:solidFill>
                <a:highlight>
                  <a:srgbClr val="FFFFFF"/>
                </a:highlight>
              </a:rPr>
              <a:t>Connectivism and Connective Knowledge: How to Learn in a MOOC), </a:t>
            </a:r>
            <a:r>
              <a:rPr lang="en" sz="1000">
                <a:solidFill>
                  <a:schemeClr val="dk1"/>
                </a:solidFill>
              </a:rPr>
              <a:t>CRITLIT 2010 (Critical Literacies), and </a:t>
            </a:r>
            <a:r>
              <a:rPr lang="en" sz="1000">
                <a:solidFill>
                  <a:schemeClr val="dk1"/>
                </a:solidFill>
                <a:highlight>
                  <a:srgbClr val="FFFFFF"/>
                </a:highlight>
              </a:rPr>
              <a:t>MobiMOOC 2011.   Enrollments ranged from 377 to 1610 participants.  Connectivist scholars, George Siemens and Stephen Downes, along with Dave Cormier and Rita Kop, were facilitators in three of these four cMOOCs. </a:t>
            </a:r>
          </a:p>
          <a:p>
            <a:pPr indent="387350" lvl="0" rtl="0">
              <a:lnSpc>
                <a:spcPct val="200000"/>
              </a:lnSpc>
              <a:spcBef>
                <a:spcPts val="0"/>
              </a:spcBef>
              <a:buClr>
                <a:schemeClr val="dk1"/>
              </a:buClr>
              <a:buSzPct val="110000"/>
              <a:buFont typeface="Arial"/>
              <a:buNone/>
            </a:pPr>
            <a:r>
              <a:rPr lang="en" sz="1000">
                <a:solidFill>
                  <a:schemeClr val="dk1"/>
                </a:solidFill>
              </a:rPr>
              <a:t>Participant interaction and modular roles for educators and participants within an open network were emphasized in these early cMOOCs.  </a:t>
            </a:r>
            <a:r>
              <a:rPr lang="en" sz="1000">
                <a:solidFill>
                  <a:schemeClr val="dk1"/>
                </a:solidFill>
                <a:highlight>
                  <a:srgbClr val="FFFFFF"/>
                </a:highlight>
              </a:rPr>
              <a:t>None of the four cMOOCs analyzed in the research, however, had the goal of delivering standard university course content (e.g. Math 101).  Instead, they had either flexible content or, as in the case of PLENK 2010, no content in a single place, but rather distributed content through several cloud-based applications.  The concept was to exploit modes of interaction and structures of the Web for learning.  Course designs sought to put into practice the four design parameters of Connectivism: autonomy, openness, diversity and interactivity.  cMOOC participants were encouraged to find and share their own meaningful content across the Web in creative ways (Downes, 2013). </a:t>
            </a:r>
            <a:r>
              <a:rPr lang="en" sz="1000">
                <a:solidFill>
                  <a:schemeClr val="dk1"/>
                </a:solidFill>
              </a:rPr>
              <a:t> </a:t>
            </a:r>
          </a:p>
          <a:p>
            <a:pPr indent="387350" lvl="0" rtl="0">
              <a:lnSpc>
                <a:spcPct val="200000"/>
              </a:lnSpc>
              <a:spcBef>
                <a:spcPts val="0"/>
              </a:spcBef>
              <a:buClr>
                <a:schemeClr val="dk1"/>
              </a:buClr>
              <a:buSzPct val="110000"/>
              <a:buFont typeface="Arial"/>
              <a:buNone/>
            </a:pPr>
            <a:r>
              <a:rPr lang="en" sz="1000">
                <a:solidFill>
                  <a:schemeClr val="dk1"/>
                </a:solidFill>
              </a:rPr>
              <a:t>cMOOCs afforded use of a variety of innovative pedagogical and technological approaches that were the object of much early cMOOC research.  The researchers/authors in this early stage of MOOC scholarship typically survey participants to analyze their experiences with the cMOOC and assessed learning analytics that measured degree and types of participation.  For example Fini’s (2009) analysis of the CCK08 MOOC is typical of such early-published research.  Entitled, “The Technological Dimension of a Massive Open Online Course: the Case of the CCK08 Course Tools”, this was the first scholarly research article in an academic journal about a MOOC—a term that had just emerged a year earlier.  Fini surveyed MOOC participants about their preferences regarding various cloud-based tools introduced in the course such as personal blogs, concept maps, Moodle, and Second Life.  The course was facilitated by Siemens and Downes, and was offered by the University of Manitoba for credit for traditionally enrolled students, and free to others as a non-credit option.  Research results uncovered a range of learner preferences about the tools that were influenced by participants’ learning styles, personal objectives, and time availability.  </a:t>
            </a:r>
          </a:p>
          <a:p>
            <a:pPr indent="387350" lvl="0" rtl="0">
              <a:lnSpc>
                <a:spcPct val="200000"/>
              </a:lnSpc>
              <a:spcBef>
                <a:spcPts val="0"/>
              </a:spcBef>
              <a:buClr>
                <a:schemeClr val="dk1"/>
              </a:buClr>
              <a:buSzPct val="110000"/>
              <a:buFont typeface="Arial"/>
              <a:buNone/>
            </a:pPr>
            <a:r>
              <a:rPr lang="en" sz="1000">
                <a:solidFill>
                  <a:schemeClr val="dk1"/>
                </a:solidFill>
              </a:rPr>
              <a:t>If a central dynamic of cMOOCs was participant engagement, unpacking the features of disengagement, often referred to as participant lurking, was key.  A common research question in this early phase aimed at understanding the under-performing participant in a massive course. Kop (2011) researches the “challenges that might prevent learners from having a quality learning experience” including self-directed learning and critical literacies (Kop, 2011, 19).  Tschofen and Mackness explore personality and self-determination theories for clues to explain the diversity of participant interactions in MOOCs.  Koutropoulos (2012) investigates whether the emotive language participants used in discussion boards within a MOOC may be predictive for future and continued participation in the course.  deWaard, Abaijian, Gallagher, et al. (2011) investigate MOOC participation by exploring the chaotic learning environment of mobile learning.  Kop and Fournier (2011) explore how cMOOCs can be designed to support interactions between participants, including facilitators, to achieve transformational learning.  Kop and Carroll (2011) investigated the use of cloud-based applications (e.g., Moodle, Flickr, Second Life, Yahoo and Google Groups, Facebook, YouTube, Twitter, LinkedIn, Crowdmap, Wikispace) to increase student engagement by affording students with skills to move from consumers of technological products to producers of digital artifacts.  Although the majority of the 1580 participants in this cMOOC were disengaged, a core group of participants, mostly educators, were highly engaged and reported that the reasons for their engagement as producers of digital content were due to motivation and social support.  Similarly, deWaard and her team of facilitators in the </a:t>
            </a:r>
            <a:r>
              <a:rPr lang="en" sz="1000">
                <a:solidFill>
                  <a:schemeClr val="dk1"/>
                </a:solidFill>
                <a:highlight>
                  <a:srgbClr val="FFFFFF"/>
                </a:highlight>
              </a:rPr>
              <a:t>MobiMOOC 2011</a:t>
            </a:r>
            <a:r>
              <a:rPr lang="en" sz="1000">
                <a:solidFill>
                  <a:schemeClr val="dk1"/>
                </a:solidFill>
              </a:rPr>
              <a:t> described encouraging participants to sample diverse cloud applications designed for a range of learning styles to foster greater engagement.</a:t>
            </a:r>
          </a:p>
          <a:p>
            <a:pPr indent="387350" lvl="0" rtl="0">
              <a:lnSpc>
                <a:spcPct val="200000"/>
              </a:lnSpc>
              <a:spcBef>
                <a:spcPts val="0"/>
              </a:spcBef>
              <a:buClr>
                <a:schemeClr val="dk1"/>
              </a:buClr>
              <a:buSzPct val="110000"/>
              <a:buFont typeface="Arial"/>
              <a:buNone/>
            </a:pPr>
            <a:r>
              <a:rPr lang="en" sz="1000">
                <a:solidFill>
                  <a:schemeClr val="dk1"/>
                </a:solidFill>
              </a:rPr>
              <a:t>There is little critique of the limits of Connectivism in this first phase of MOOC research, however.  Bell (2011) is the exception.  He does not believe Connectivism can always be applied successfully to online teaching, and suggests that Connectivism fits some learning environments better than others.  Bell rejects Connectivism as a theory, and argues that it is best understood as a phenomenon rather than as a full-fledged theory of learning.  Even as a phenomenon, the majority of cMOOC investigators valued the autonomous style, engaged learning in an open environment, and participatory interactivity emphasized in Connectivism.  Thus, early MOOC research published in scholarly journals was focused around five key questions aimed at getting MOOCs right: 1) What is the best way to create a high quality learning environment for autonomous (self-directed) learners?  2) Are the principles of Connectivism getting realized properly and fully in MOOCs?  3) What is the best way to support autonomous learners in MOOCs (acknowledging the evolving roles of learners and educators)? 4) What are the most effective tools and applications for participants?  5)  How can MOOCs, influenced by Connectivism, elucidate the complexity of and chaos experienced by higher education at the moment? </a:t>
            </a:r>
          </a:p>
          <a:p>
            <a:pPr lvl="0" rtl="0">
              <a:lnSpc>
                <a:spcPct val="200000"/>
              </a:lnSpc>
              <a:spcBef>
                <a:spcPts val="0"/>
              </a:spcBef>
              <a:buClr>
                <a:schemeClr val="dk1"/>
              </a:buClr>
              <a:buSzPct val="100000"/>
              <a:buFont typeface="Arial"/>
              <a:buNone/>
            </a:pPr>
            <a:r>
              <a:t/>
            </a:r>
            <a:endParaRPr>
              <a:solidFill>
                <a:schemeClr val="dk1"/>
              </a:solidFill>
            </a:endParaRPr>
          </a:p>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34" name="Shape 13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200000"/>
              </a:lnSpc>
              <a:spcBef>
                <a:spcPts val="0"/>
              </a:spcBef>
              <a:buClr>
                <a:schemeClr val="dk1"/>
              </a:buClr>
              <a:buSzPct val="110000"/>
              <a:buFont typeface="Arial"/>
              <a:buNone/>
            </a:pPr>
            <a:r>
              <a:rPr lang="en">
                <a:solidFill>
                  <a:schemeClr val="dk1"/>
                </a:solidFill>
              </a:rPr>
              <a:t>11.  </a:t>
            </a:r>
            <a:r>
              <a:rPr lang="en" sz="1000">
                <a:solidFill>
                  <a:schemeClr val="dk1"/>
                </a:solidFill>
              </a:rPr>
              <a:t>Phase One:  Connectivst cMOOCs, Engagement and Creativity 2009-2012</a:t>
            </a:r>
          </a:p>
          <a:p>
            <a:pPr indent="387350" lvl="0" rtl="0">
              <a:lnSpc>
                <a:spcPct val="200000"/>
              </a:lnSpc>
              <a:spcBef>
                <a:spcPts val="0"/>
              </a:spcBef>
              <a:buClr>
                <a:schemeClr val="dk1"/>
              </a:buClr>
              <a:buSzPct val="110000"/>
              <a:buFont typeface="Arial"/>
              <a:buNone/>
            </a:pPr>
            <a:r>
              <a:rPr lang="en" sz="1000">
                <a:solidFill>
                  <a:schemeClr val="dk1"/>
                </a:solidFill>
              </a:rPr>
              <a:t>Early connectivist MOOCs emphasized human agency, user participation, and creativity through a dynamic network of connections afforded by online technology.  The Connectivist theory of learning states “knowledge is the set of connections, and learning is the formation of connections--either in the mind or in society.  These connections together form a network.  What makes knowledge and learning possible is that these connections are always changing, always growing, strengthening, as we adapt to the experiences that we have” (Downes 2013).  Similarly, Mackness, Mak, and Williams (2010) identify attributes of Connectivism as network principles of diversity, autonomy, openness, and emergent knowledge but suggest that these attributes may be compromised within some MOOC environments (in Bell 2011).   Connectivism, in practice, is structured and functions in a nonhierarchical and nonlinear manner: “Connectivists advocate a learning organization whereby there is not a predetermined body of knowledge to be transferred from educator to learner and where learning is not limited to a single environment; instead, knowledge is distributed across the Web and people’s engagement with it constitutes learning” (Kop 2011, 20).  Kop goes on to identify four learning-enhancing types of activities that can occur within cMOOCs: 1) aggregation (access to lots of content resources), 2) relation (reflection on the aggregated content through blogging, discussion boards and related technology), 3) creation (assignments or expectations that participants would create new ideas, and 4) sharing (of created content with other participants) (Kopp 2011, 21). These activities demand creative engagement and are well suited for consistently active participants.</a:t>
            </a:r>
          </a:p>
          <a:p>
            <a:pPr indent="387350" lvl="0" rtl="0">
              <a:lnSpc>
                <a:spcPct val="200000"/>
              </a:lnSpc>
              <a:spcBef>
                <a:spcPts val="0"/>
              </a:spcBef>
              <a:buClr>
                <a:schemeClr val="dk1"/>
              </a:buClr>
              <a:buSzPct val="110000"/>
              <a:buFont typeface="Arial"/>
              <a:buNone/>
            </a:pPr>
            <a:r>
              <a:rPr lang="en" sz="1000">
                <a:solidFill>
                  <a:schemeClr val="dk1"/>
                </a:solidFill>
              </a:rPr>
              <a:t>E</a:t>
            </a:r>
            <a:r>
              <a:rPr lang="en" sz="1000">
                <a:solidFill>
                  <a:schemeClr val="dk1"/>
                </a:solidFill>
                <a:highlight>
                  <a:srgbClr val="FFFFFF"/>
                </a:highlight>
              </a:rPr>
              <a:t>arly MOOC researchers sought to operationalize the learning theory of </a:t>
            </a:r>
            <a:r>
              <a:rPr lang="en" sz="1000">
                <a:solidFill>
                  <a:schemeClr val="dk1"/>
                </a:solidFill>
              </a:rPr>
              <a:t>Connectivism by building and running cMOOCs with a few researchers (Kop and deWaard et al.) doubling as both designers and facilitators of the MOOCs under study.  Nearly all of the cMOOCs described in the research of this period were affiliated with Canadian distance education university programs. These include: PLENK 2010 (Personal Learning Environments, Networks and Knowledge,) CCK 08, 09, 11 (</a:t>
            </a:r>
            <a:r>
              <a:rPr lang="en" sz="1000">
                <a:solidFill>
                  <a:schemeClr val="dk1"/>
                </a:solidFill>
                <a:highlight>
                  <a:srgbClr val="FFFFFF"/>
                </a:highlight>
              </a:rPr>
              <a:t>Connectivism and Connective Knowledge: How to Learn in a MOOC), </a:t>
            </a:r>
            <a:r>
              <a:rPr lang="en" sz="1000">
                <a:solidFill>
                  <a:schemeClr val="dk1"/>
                </a:solidFill>
              </a:rPr>
              <a:t>CRITLIT 2010 (Critical Literacies), and </a:t>
            </a:r>
            <a:r>
              <a:rPr lang="en" sz="1000">
                <a:solidFill>
                  <a:schemeClr val="dk1"/>
                </a:solidFill>
                <a:highlight>
                  <a:srgbClr val="FFFFFF"/>
                </a:highlight>
              </a:rPr>
              <a:t>MobiMOOC 2011.   Enrollments ranged from 377 to 1610 participants.  Connectivist scholars, George Siemens and Stephen Downes, along with Dave Cormier and Rita Kop, were facilitators in three of these four cMOOCs. </a:t>
            </a:r>
          </a:p>
          <a:p>
            <a:pPr indent="387350" lvl="0" rtl="0">
              <a:lnSpc>
                <a:spcPct val="200000"/>
              </a:lnSpc>
              <a:spcBef>
                <a:spcPts val="0"/>
              </a:spcBef>
              <a:buClr>
                <a:schemeClr val="dk1"/>
              </a:buClr>
              <a:buSzPct val="110000"/>
              <a:buFont typeface="Arial"/>
              <a:buNone/>
            </a:pPr>
            <a:r>
              <a:rPr lang="en" sz="1000">
                <a:solidFill>
                  <a:schemeClr val="dk1"/>
                </a:solidFill>
              </a:rPr>
              <a:t>Participant interaction and modular roles for educators and participants within an open network were emphasized in these early cMOOCs.  </a:t>
            </a:r>
            <a:r>
              <a:rPr lang="en" sz="1000">
                <a:solidFill>
                  <a:schemeClr val="dk1"/>
                </a:solidFill>
                <a:highlight>
                  <a:srgbClr val="FFFFFF"/>
                </a:highlight>
              </a:rPr>
              <a:t>None of the four cMOOCs analyzed in the research, however, had the goal of delivering standard university course content (e.g. Math 101).  Instead, they had either flexible content or, as in the case of PLENK 2010, no content in a single place, but rather distributed content through several cloud-based applications.  The concept was to exploit modes of interaction and structures of the Web for learning.  Course designs sought to put into practice the four design parameters of Connectivism: autonomy, openness, diversity and interactivity.  cMOOC participants were encouraged to find and share their own meaningful content across the Web in creative ways (Downes, 2013). </a:t>
            </a:r>
            <a:r>
              <a:rPr lang="en" sz="1000">
                <a:solidFill>
                  <a:schemeClr val="dk1"/>
                </a:solidFill>
              </a:rPr>
              <a:t> </a:t>
            </a:r>
          </a:p>
          <a:p>
            <a:pPr indent="387350" lvl="0" rtl="0">
              <a:lnSpc>
                <a:spcPct val="200000"/>
              </a:lnSpc>
              <a:spcBef>
                <a:spcPts val="0"/>
              </a:spcBef>
              <a:buClr>
                <a:schemeClr val="dk1"/>
              </a:buClr>
              <a:buSzPct val="110000"/>
              <a:buFont typeface="Arial"/>
              <a:buNone/>
            </a:pPr>
            <a:r>
              <a:rPr lang="en" sz="1000">
                <a:solidFill>
                  <a:schemeClr val="dk1"/>
                </a:solidFill>
              </a:rPr>
              <a:t>cMOOCs afforded use of a variety of innovative pedagogical and technological approaches that were the object of much early cMOOC research.  The researchers/authors in this early stage of MOOC scholarship typically survey participants to analyze their experiences with the cMOOC and assessed learning analytics that measured degree and types of participation.  For example Fini’s (2009) analysis of the CCK08 MOOC is typical of such early-published research.  Entitled, “The Technological Dimension of a Massive Open Online Course: the Case of the CCK08 Course Tools”, this was the first scholarly research article in an academic journal about a MOOC—a term that had just emerged a year earlier.  Fini surveyed MOOC participants about their preferences regarding various cloud-based tools introduced in the course such as personal blogs, concept maps, Moodle, and Second Life.  The course was facilitated by Siemens and Downes, and was offered by the University of Manitoba for credit for traditionally enrolled students, and free to others as a non-credit option.  Research results uncovered a range of learner preferences about the tools that were influenced by participants’ learning styles, personal objectives, and time availability.  </a:t>
            </a:r>
          </a:p>
          <a:p>
            <a:pPr indent="387350" lvl="0" rtl="0">
              <a:lnSpc>
                <a:spcPct val="200000"/>
              </a:lnSpc>
              <a:spcBef>
                <a:spcPts val="0"/>
              </a:spcBef>
              <a:buClr>
                <a:schemeClr val="dk1"/>
              </a:buClr>
              <a:buSzPct val="110000"/>
              <a:buFont typeface="Arial"/>
              <a:buNone/>
            </a:pPr>
            <a:r>
              <a:rPr lang="en" sz="1000">
                <a:solidFill>
                  <a:schemeClr val="dk1"/>
                </a:solidFill>
              </a:rPr>
              <a:t>If a central dynamic of cMOOCs was participant engagement, unpacking the features of disengagement, often referred to as participant lurking, was key.  A common research question in this early phase aimed at understanding the under-performing participant in a massive course. Kop (2011) researches the “challenges that might prevent learners from having a quality learning experience” including self-directed learning and critical literacies (Kop, 2011, 19).  Tschofen and Mackness explore personality and self-determination theories for clues to explain the diversity of participant interactions in MOOCs.  Koutropoulos (2012) investigates whether the emotive language participants used in discussion boards within a MOOC may be predictive for future and continued participation in the course.  deWaard, Abaijian, Gallagher, et al. (2011) investigate MOOC participation by exploring the chaotic learning environment of mobile learning.  Kop and Fournier (2011) explore how cMOOCs can be designed to support interactions between participants, including facilitators, to achieve transformational learning.  Kop and Carroll (2011) investigated the use of cloud-based applications (e.g., Moodle, Flickr, Second Life, Yahoo and Google Groups, Facebook, YouTube, Twitter, LinkedIn, Crowdmap, Wikispace) to increase student engagement by affording students with skills to move from consumers of technological products to producers of digital artifacts.  Although the majority of the 1580 participants in this cMOOC were disengaged, a core group of participants, mostly educators, were highly engaged and reported that the reasons for their engagement as producers of digital content were due to motivation and social support.  Similarly, deWaard and her team of facilitators in the </a:t>
            </a:r>
            <a:r>
              <a:rPr lang="en" sz="1000">
                <a:solidFill>
                  <a:schemeClr val="dk1"/>
                </a:solidFill>
                <a:highlight>
                  <a:srgbClr val="FFFFFF"/>
                </a:highlight>
              </a:rPr>
              <a:t>MobiMOOC 2011</a:t>
            </a:r>
            <a:r>
              <a:rPr lang="en" sz="1000">
                <a:solidFill>
                  <a:schemeClr val="dk1"/>
                </a:solidFill>
              </a:rPr>
              <a:t> described encouraging participants to sample diverse cloud applications designed for a range of learning styles to foster greater engagement.</a:t>
            </a:r>
          </a:p>
          <a:p>
            <a:pPr indent="387350" lvl="0" rtl="0">
              <a:lnSpc>
                <a:spcPct val="200000"/>
              </a:lnSpc>
              <a:spcBef>
                <a:spcPts val="0"/>
              </a:spcBef>
              <a:buClr>
                <a:schemeClr val="dk1"/>
              </a:buClr>
              <a:buSzPct val="110000"/>
              <a:buFont typeface="Arial"/>
              <a:buNone/>
            </a:pPr>
            <a:r>
              <a:rPr lang="en" sz="1000">
                <a:solidFill>
                  <a:schemeClr val="dk1"/>
                </a:solidFill>
              </a:rPr>
              <a:t>There is little critique of the limits of Connectivism in this first phase of MOOC research, however.  Bell (2011) is the exception.  He does not believe Connectivism can always be applied successfully to online teaching, and suggests that Connectivism fits some learning environments better than others.  Bell rejects Connectivism as a theory, and argues that it is best understood as a phenomenon rather than as a full-fledged theory of learning.  Even as a phenomenon, the majority of cMOOC investigators valued the autonomous style, engaged learning in an open environment, and participatory interactivity emphasized in Connectivism.  Thus, early MOOC research published in scholarly journals was focused around five key questions aimed at getting MOOCs right: 1) What is the best way to create a high quality learning environment for autonomous (self-directed) learners?  2) Are the principles of Connectivism getting realized properly and fully in MOOCs?  3) What is the best way to support autonomous learners in MOOCs (acknowledging the evolving roles of learners and educators)? 4) What are the most effective tools and applications for participants?  5)  How can MOOCs, influenced by Connectivism, elucidate the complexity of and chaos experienced by higher education at the moment? </a:t>
            </a:r>
          </a:p>
          <a:p>
            <a:pPr lvl="0" rtl="0">
              <a:lnSpc>
                <a:spcPct val="200000"/>
              </a:lnSpc>
              <a:spcBef>
                <a:spcPts val="0"/>
              </a:spcBef>
              <a:buClr>
                <a:schemeClr val="dk1"/>
              </a:buClr>
              <a:buSzPct val="100000"/>
              <a:buFont typeface="Arial"/>
              <a:buNone/>
            </a:pPr>
            <a:r>
              <a:t/>
            </a:r>
            <a:endParaRPr>
              <a:solidFill>
                <a:schemeClr val="dk1"/>
              </a:solidFill>
            </a:endParaRPr>
          </a:p>
          <a:p>
            <a:pPr lvl="0" rt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9" name="Shape 139"/>
        <p:cNvGrpSpPr/>
        <p:nvPr/>
      </p:nvGrpSpPr>
      <p:grpSpPr>
        <a:xfrm>
          <a:off x="0" y="0"/>
          <a:ext cx="0" cy="0"/>
          <a:chOff x="0" y="0"/>
          <a:chExt cx="0" cy="0"/>
        </a:xfrm>
      </p:grpSpPr>
      <p:sp>
        <p:nvSpPr>
          <p:cNvPr id="140" name="Shape 14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41" name="Shape 14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200000"/>
              </a:lnSpc>
              <a:spcBef>
                <a:spcPts val="0"/>
              </a:spcBef>
              <a:buClr>
                <a:schemeClr val="dk1"/>
              </a:buClr>
              <a:buSzPct val="100000"/>
              <a:buFont typeface="Arial"/>
              <a:buNone/>
            </a:pPr>
            <a:r>
              <a:rPr lang="en">
                <a:solidFill>
                  <a:schemeClr val="dk1"/>
                </a:solidFill>
              </a:rPr>
              <a:t>12.  </a:t>
            </a:r>
            <a:r>
              <a:rPr lang="en" sz="1000">
                <a:solidFill>
                  <a:schemeClr val="dk1"/>
                </a:solidFill>
              </a:rPr>
              <a:t>Phase Two: xMOOCs, Learning Analytics, Assessment, and Critical Discourse </a:t>
            </a:r>
            <a:r>
              <a:rPr i="1" lang="en" sz="1000">
                <a:solidFill>
                  <a:schemeClr val="dk1"/>
                </a:solidFill>
              </a:rPr>
              <a:t>2</a:t>
            </a:r>
            <a:r>
              <a:rPr lang="en" sz="1000">
                <a:solidFill>
                  <a:schemeClr val="dk1"/>
                </a:solidFill>
              </a:rPr>
              <a:t>012-2013</a:t>
            </a:r>
          </a:p>
          <a:p>
            <a:pPr indent="387350" lvl="0" rtl="0">
              <a:lnSpc>
                <a:spcPct val="200000"/>
              </a:lnSpc>
              <a:spcBef>
                <a:spcPts val="0"/>
              </a:spcBef>
              <a:buClr>
                <a:schemeClr val="dk1"/>
              </a:buClr>
              <a:buSzPct val="110000"/>
              <a:buFont typeface="Arial"/>
              <a:buNone/>
            </a:pPr>
            <a:r>
              <a:rPr lang="en" sz="1000">
                <a:solidFill>
                  <a:schemeClr val="dk1"/>
                </a:solidFill>
              </a:rPr>
              <a:t>As MOOCs evolved and proliferated, new forms emerged that were similar to and different from the cMOOCs of the early days.  Rodriguez (2012) argues that MOOCs need to be differentiated because they may vary in pedagogical underpinnings.  Rodriguez’s empirical research categorizes MOOCs into two main types: cMOOCs and xMOOCs.  Comparing MOOCs based on a Connectivist pedagogical design with MOOCs based on a cognitive behaviorist pedagogical design, Rodriguez observes that while both share common features, they differ in their learning theory, pedagogical model, and the ways in which openness is understood and practiced.  The cMOOCs analyzed by Rodriguez include CCK08, PLENK2010, MobiMOOC (2011 and 2012), EduMOOC (2011), Change11, LAK12, CFHE12 and Oped12.  The xMOOCs analyzed by Rodriguez include AI-Stanford, CS101 from Udacity, and several MOOCs from EdX and Coursera.  Computer Science 221 (CS221), the Stanford MOOC on Artificial Intelligence, was produced in 2011 by KnowLabs, a for-profit company set up by Stanford that later evolved into Udacity.  The purpose was to create a platform to deliver content online repeatedly and of high quality with little input from the original instructor.  There were few tools used in the xMOOC (a webpage, YouTube videos, and exams) and little feedback from the instructor compared with cMOOCs.  Participants in the Stanford course were required to keep up with weekly assignments including quizzes to succeed.  The teacher played a traditional role in the Stanford MOOC, giving lectures (video), “explaining hints for exercises, commenting on the unfolding of the course, preparing exams etc. During office hours, a tutor would answer selected student questions.  There was never direct interaction of the tutors with the students” (Rodriguez, 2012).  Based on this analysis of differences, as well as drawing on the classifications proposed by Anderson &amp; Dron (2011), Rodriguez argues that the Stanford MOOC is a different sort of massive online course, an xMOOC.  </a:t>
            </a:r>
          </a:p>
          <a:p>
            <a:pPr indent="387350" lvl="0" rtl="0">
              <a:lnSpc>
                <a:spcPct val="200000"/>
              </a:lnSpc>
              <a:spcBef>
                <a:spcPts val="0"/>
              </a:spcBef>
              <a:buClr>
                <a:schemeClr val="dk1"/>
              </a:buClr>
              <a:buSzPct val="110000"/>
              <a:buFont typeface="Arial"/>
              <a:buNone/>
            </a:pPr>
            <a:r>
              <a:rPr lang="en" sz="1000">
                <a:solidFill>
                  <a:schemeClr val="dk1"/>
                </a:solidFill>
              </a:rPr>
              <a:t>From an epistemological point of view, Rodriguez argues that cMOOCs are characterized by generative knowledge, whereas xMOOCs are characterized by declarative knowledge.   xMOOCs may be more appropriate for learning where there are clear right and wrong answers, but behaviorist pedagogy is ill suited for critical thinking and the practice of creativity (Rodriguez 2013).  On his view, the Connectivist paradigm would seem better positioned to take advantage of resources and connections available in the networked global learning environment.  Both of his categories of MOOCs share geographical diversity of participants, large rates of attrition, and operate on a large scale, although xMOOCs are much larger in scale than cMOOCs.  Differences between the MOOCs include learning goals, levels of participation, and roles for leaders (tutors vs. facilitators).  Rodriguez raises interesting observations about perceived patterns in cMOOCs and xMOOCs that suggest a binary framework that may be problematic. xMOOCs, for instance, may not necessarily be tied to behaviorist pedagogies and behaviorist pedagogies can express Connectivist aims.  For example, xMOOCs could function as space of democratization of interaction with tutors who encourage participants to reflect critically on course materials and engage with each other.  Rodriguez’s point about the exclusive license agreements and limitations on the use and sharing of course material still apply.</a:t>
            </a:r>
          </a:p>
          <a:p>
            <a:pPr indent="387350" lvl="0" rtl="0">
              <a:lnSpc>
                <a:spcPct val="200000"/>
              </a:lnSpc>
              <a:spcBef>
                <a:spcPts val="0"/>
              </a:spcBef>
              <a:buClr>
                <a:schemeClr val="dk1"/>
              </a:buClr>
              <a:buSzPct val="110000"/>
              <a:buFont typeface="Arial"/>
              <a:buNone/>
            </a:pPr>
            <a:r>
              <a:rPr lang="en" sz="1000">
                <a:solidFill>
                  <a:schemeClr val="dk1"/>
                </a:solidFill>
              </a:rPr>
              <a:t>The concept and practice of “openness” in MOOCS also gets differentiated between the two MOOC formats by Rodriguez (2013). For example, while cMOOCs promote the use of open licenses, xMOOCs are not open in the usual sense of the word (Rodriguez 2012, 2013).  In cMOOCs, the learner has freedom to use, create, and share materials without restriction.  Learner autonomy is privileged and learner-to-learner networking and communication is encouraged--not just for discussion, but also for essential practices that constitute learning in Connectivist theory.  By contrast, in xMOOCs, openness is limited.  For example, Coursera’s materials are not truly open because the terms of service contract circumscribe participant engagement with course materials: “Coursera grants you a personal, non-exclusive, non-transferable license to access and use the Sites.  You may download material from the Sites only for your own personal, non-commercial use.  You may not otherwise copy, reproduce, retransmit, distribute, publish, commercially exploit or otherwise transfer any material, nor may you modify or create derivatives works of the material” (in Rodriguez, 2013, 71).   For xMOOCs, openness means open access to anyone.  For cMOOCs, openness in a connected environment constitutes the locus and practice of knowledge acquisition and production.</a:t>
            </a:r>
          </a:p>
          <a:p>
            <a:pPr indent="387350" lvl="0" rtl="0">
              <a:lnSpc>
                <a:spcPct val="200000"/>
              </a:lnSpc>
              <a:spcBef>
                <a:spcPts val="0"/>
              </a:spcBef>
              <a:buClr>
                <a:schemeClr val="dk1"/>
              </a:buClr>
              <a:buSzPct val="110000"/>
              <a:buFont typeface="Arial"/>
              <a:buNone/>
            </a:pPr>
            <a:r>
              <a:rPr lang="en" sz="1000">
                <a:solidFill>
                  <a:schemeClr val="dk1"/>
                </a:solidFill>
              </a:rPr>
              <a:t>Along with research on the differentiation of MOOCs, researchers have also begun to evaluate the practice of studying MOOC participants as research subjects, paying special attention to issues of privacy and informed consent (Esposito 2012).  MOOCs generate large amounts of data about participant behavior with “minor privacy concerns by researchers” (Esposito, 2012, 319).  Because MOOCs often take place in an open web space with full access to non-subscribed viewers, this raises questions of ownership and responsible use of participant data.  With some MOOCs “informed consent” for use of data is established through the terms that participants must agree to in order to participate.  Thus participation implies consent.  Yet, participant understanding of privacy and consent may be as varied as the learners themselves and, depending on location, participants may be subject to different data protection laws.  “Enrolled learners in a MOOC are potentially all over the world and therefore they are likely to have different cultural and personal sensitivities about privacy issues” (Esposito, 2012, 320).  It is easy to imagine MOOC participants feeling violated when some of their discussion posts on the open web find their way into unintended contexts.  Esposito calls for a more explicit implementation of informed consent based on “a consideration of participants both as authors in the online setting and as human subjects embedding unexpected privacy sensitiveness” (Esposito, 2012, 325).  This is particularly relevant for MOOCs that emphasize the sharing of personal information and experience. </a:t>
            </a:r>
          </a:p>
          <a:p>
            <a:pPr indent="387350" lvl="0" rtl="0">
              <a:lnSpc>
                <a:spcPct val="200000"/>
              </a:lnSpc>
              <a:spcBef>
                <a:spcPts val="0"/>
              </a:spcBef>
              <a:buClr>
                <a:schemeClr val="dk1"/>
              </a:buClr>
              <a:buSzPct val="100000"/>
              <a:buFont typeface="Arial"/>
              <a:buNone/>
            </a:pPr>
            <a:r>
              <a:t/>
            </a:r>
            <a:endParaRPr>
              <a:solidFill>
                <a:schemeClr val="dk1"/>
              </a:solidFill>
            </a:endParaRPr>
          </a:p>
          <a:p>
            <a:pPr lvl="0" rtl="0">
              <a:lnSpc>
                <a:spcPct val="200000"/>
              </a:lnSpc>
              <a:spcBef>
                <a:spcPts val="0"/>
              </a:spcBef>
              <a:buClr>
                <a:schemeClr val="dk1"/>
              </a:buClr>
              <a:buSzPct val="110000"/>
              <a:buFont typeface="Arial"/>
              <a:buNone/>
            </a:pPr>
            <a:r>
              <a:rPr lang="en" sz="1000">
                <a:solidFill>
                  <a:schemeClr val="dk1"/>
                </a:solidFill>
              </a:rPr>
              <a:t>Learning Analytics</a:t>
            </a:r>
          </a:p>
          <a:p>
            <a:pPr indent="387350" lvl="0" rtl="0">
              <a:lnSpc>
                <a:spcPct val="200000"/>
              </a:lnSpc>
              <a:spcBef>
                <a:spcPts val="0"/>
              </a:spcBef>
              <a:buClr>
                <a:schemeClr val="dk1"/>
              </a:buClr>
              <a:buSzPct val="110000"/>
              <a:buFont typeface="Arial"/>
              <a:buNone/>
            </a:pPr>
            <a:r>
              <a:rPr lang="en" sz="1000">
                <a:solidFill>
                  <a:schemeClr val="dk1"/>
                </a:solidFill>
              </a:rPr>
              <a:t>Learning analytics is the set of practices that collect and use statistically based data to identify patterns for understanding learning behaviors and outcomes.  Predictive algorithms and adaptive feedback mechanisms hardwired into MOOCs track, record, and analyze every click a student makes to generate data aimed at understanding the ways in which students learn in MOOCs (McKay, 2013).  Early results of such studies are starting to be published and offer a glimpse into student behavior in MOOCs.  In the Breslow (2013) study, which reported on edX’s initial MOOC course, Circuits and Electronics (6.002x), the databases contained all student IP addresses so that student geo-locations were easily identifiable.  Students who enrolled in the MOOC, which ran from March to June in 2012, represented most of the world’s countries (194 countries).  The vast majority were male, between the ages of 20 and 40, and had already earned a college degree or higher.  This MOOC demographic may or may not represent the demographics of other MOOCs and is based on participant self-disclosure</a:t>
            </a:r>
            <a:r>
              <a:rPr lang="en">
                <a:solidFill>
                  <a:schemeClr val="dk1"/>
                </a:solidFill>
                <a:highlight>
                  <a:srgbClr val="FFFFFF"/>
                </a:highlight>
              </a:rPr>
              <a:t>.  </a:t>
            </a:r>
            <a:r>
              <a:rPr lang="en" sz="1000">
                <a:solidFill>
                  <a:schemeClr val="dk1"/>
                </a:solidFill>
              </a:rPr>
              <a:t>It is likely that the subject matter of this MOOC, Circuits and Electronics, attracted this particular demographic.  </a:t>
            </a:r>
          </a:p>
          <a:p>
            <a:pPr indent="387350" lvl="0" rtl="0">
              <a:lnSpc>
                <a:spcPct val="200000"/>
              </a:lnSpc>
              <a:spcBef>
                <a:spcPts val="0"/>
              </a:spcBef>
              <a:buClr>
                <a:schemeClr val="dk1"/>
              </a:buClr>
              <a:buSzPct val="110000"/>
              <a:buFont typeface="Arial"/>
              <a:buNone/>
            </a:pPr>
            <a:r>
              <a:rPr lang="en" sz="1000">
                <a:solidFill>
                  <a:schemeClr val="dk1"/>
                </a:solidFill>
              </a:rPr>
              <a:t>Another aim of learning analytics is to correlate student characteristics (age, gender, nationality, etc.) with achievement in MOOC courses.  Results suggest that achievement is not so much correlated with demographics as it is with individual knowledge and competencies as was found in the Breslow study.  But again, caution is advised as these data reflect just one MOOC course.  Learning analytics research also focuses on discerning micro-patterns of behavior about the ways in which students use course materials available in MOOCs.  For example, analyses track the time students spend watching lecture videos, doing homework, completing labs, engaging in discussion boards, consulting the textbook, and other course resources.  The concept is to identify high performing students and map their activities and behaviors in the MOOC to determine the best presentation sequence of course materials.  Researchers seek to identify when certain resources might be most useful and in what ways.  For example, what resources do the best MOOC students use for different tasks?  What behaviors do they perform when preparing for an exam?  What behaviors do they engage in when working on homework?  Learning analytics compares discussion board behavior of high achieving students with others.  Who asked questions?  Who answered questions or made a comment?  Does discussion board communication correlate with course success?  The “best students” are defined in different ways.  “Best” usually refers to students who persisted through the course and who increased their scores on exams and homework the most.  Thus, “best” is operationalized as learning, growth and persistence.  </a:t>
            </a:r>
          </a:p>
          <a:p>
            <a:pPr indent="387350" lvl="0" rtl="0">
              <a:lnSpc>
                <a:spcPct val="200000"/>
              </a:lnSpc>
              <a:spcBef>
                <a:spcPts val="0"/>
              </a:spcBef>
              <a:buClr>
                <a:schemeClr val="dk1"/>
              </a:buClr>
              <a:buSzPct val="110000"/>
              <a:buFont typeface="Arial"/>
              <a:buNone/>
            </a:pPr>
            <a:r>
              <a:rPr lang="en" sz="1000">
                <a:solidFill>
                  <a:schemeClr val="dk1"/>
                </a:solidFill>
              </a:rPr>
              <a:t>The development of learning analytics may accelerate further if edX follows through on plans to make their MOOC databases available to other researchers (Reich, 2013).  According to Breslow (2013), the next phase of data-mining research will focus on further development of models and analytics to offer understanding about the ways in which student background and other patterns of student engagement with course content either assist or hinder students’ ability to persist and complete the course, including attempting to understand the high dropout rates of MOOCs.  Most MOOCs have large enrollment numbers, but less than ten percent completion rates (Agarwala 2013).  The reasons for high attrition rates in MOOCs are unclear.  It could be that, because MOOCs are usually free, participants use MOOCs as a resource and come and go, in and out of MOOCS, taking the specific bits and pieces they seek (Clow 2013).  </a:t>
            </a:r>
          </a:p>
          <a:p>
            <a:pPr lvl="0" rtl="0">
              <a:lnSpc>
                <a:spcPct val="200000"/>
              </a:lnSpc>
              <a:spcBef>
                <a:spcPts val="0"/>
              </a:spcBef>
              <a:buClr>
                <a:schemeClr val="dk1"/>
              </a:buClr>
              <a:buSzPct val="100000"/>
              <a:buFont typeface="Arial"/>
              <a:buNone/>
            </a:pPr>
            <a:r>
              <a:t/>
            </a:r>
            <a:endParaRPr>
              <a:solidFill>
                <a:schemeClr val="dk1"/>
              </a:solidFill>
            </a:endParaRPr>
          </a:p>
          <a:p>
            <a:pPr lvl="0" rtl="0">
              <a:lnSpc>
                <a:spcPct val="200000"/>
              </a:lnSpc>
              <a:spcBef>
                <a:spcPts val="0"/>
              </a:spcBef>
              <a:buClr>
                <a:schemeClr val="dk1"/>
              </a:buClr>
              <a:buSzPct val="110000"/>
              <a:buFont typeface="Arial"/>
              <a:buNone/>
            </a:pPr>
            <a:r>
              <a:rPr lang="en" sz="1000">
                <a:solidFill>
                  <a:schemeClr val="dk1"/>
                </a:solidFill>
              </a:rPr>
              <a:t>Assessment</a:t>
            </a:r>
          </a:p>
          <a:p>
            <a:pPr indent="387350" lvl="0" rtl="0">
              <a:lnSpc>
                <a:spcPct val="200000"/>
              </a:lnSpc>
              <a:spcBef>
                <a:spcPts val="0"/>
              </a:spcBef>
              <a:buClr>
                <a:schemeClr val="dk1"/>
              </a:buClr>
              <a:buSzPct val="110000"/>
              <a:buFont typeface="Arial"/>
              <a:buNone/>
            </a:pPr>
            <a:r>
              <a:rPr lang="en" sz="1000">
                <a:solidFill>
                  <a:schemeClr val="dk1"/>
                </a:solidFill>
              </a:rPr>
              <a:t>MOOC assessment is a growing area of scholarly output.  Issues explored in this corpus include the ways in which MOOCs can be used to substitute for traditional forms of higher education, and made acceptable as a legitimate form of higher education.  Assessment typically focuses on accreditation concerns with less emphasis placed on assessment of MOOC methodology per se.  The American Council on Education (ACE), a policy-making organization representing over 1,800 accredited colleges and universities has recommended that college credit be granted to students who successfully complete any of the following MOOC courses:  1) Pre-Calculus from the University of California, Irvine; 2) Introduction to Genetics and Evolution from Duke University; 3) Bioelectricity: A Quantitative Approach from Duke University; 4) Calculus: Single Variable from the University of Pennsylvania, (Sandeen, 2013).  A few colleges and universities worldwide have begun to accept MOOC completion for credit such as The University of Helsinki, Finland and the University of Maryland.  But practices and policies vary widely.  For example, a traditionally matriculated student at Harvard who takes a MOOC delivered via Harvard’s own edX platform is not permitted to receive credit for completion of the course.  Most policy makers working in this area believe that the credit issue will need to be resolved if MOOCs are to grow and be accepted (Sandeen, 2013).  The shift to competency-based degree programs in higher education (rather than credit hour programs) opens the door to alternative degree pathways that are friendlier to the MOOC model.</a:t>
            </a:r>
          </a:p>
          <a:p>
            <a:pPr indent="387350" lvl="0" rtl="0">
              <a:lnSpc>
                <a:spcPct val="200000"/>
              </a:lnSpc>
              <a:spcBef>
                <a:spcPts val="0"/>
              </a:spcBef>
              <a:buClr>
                <a:schemeClr val="dk1"/>
              </a:buClr>
              <a:buSzPct val="110000"/>
              <a:buFont typeface="Arial"/>
              <a:buNone/>
            </a:pPr>
            <a:r>
              <a:rPr lang="en" sz="1000">
                <a:solidFill>
                  <a:schemeClr val="dk1"/>
                </a:solidFill>
              </a:rPr>
              <a:t>Overall, most in the assessment community welcome MOOCs as “an extremely positive development” (Sandeen 2013, 11) and have high expectations that MOOCs will solve a number of social and educational challenges that have worsened over recent decades.  These include relying on MOOCs to 1) increase the numbers of students who achieve post-secondary education; 2) fill the gap of decreased public educational funding by providing high quality, low-cost education for the many through privatized means; 3) use their ability to collect data about student behavior to integrate, customize, and deliver optimal student learning outcomes.  If any of these goals are to be realized by MOOCs, research is needed on a number of related issues.  These include the problem of authentication of the identity of the person taking the MOOC, cheating, and proctoring of MOOC exams.  Possible techniques to verify personal identity include biometric palm of the hand vein recognition technology and computer keystroke recognition, which are both being explored for use in the MOOC context (Sandeen, 2013).  Addressing the challenge of perceived cheating in MOOC coursework, Meyer (2013) offers a form of item response theory, namely, scale linking and score equating to show how fair testing conditions, with a real person as an exam proctor, can be used to enhance MOOC credibility.  However, because of costs, real person proctoring is seldom done in MOOCs.  It is usually used only as a last resort and only for a singular summative assessment.  As an alternative, webcam proctoring is more frequently used and provides surveillance of the student for the duration of the exam.</a:t>
            </a:r>
          </a:p>
          <a:p>
            <a:pPr indent="387350" lvl="0" rtl="0">
              <a:lnSpc>
                <a:spcPct val="200000"/>
              </a:lnSpc>
              <a:spcBef>
                <a:spcPts val="0"/>
              </a:spcBef>
              <a:buClr>
                <a:schemeClr val="dk1"/>
              </a:buClr>
              <a:buSzPct val="110000"/>
              <a:buFont typeface="Arial"/>
              <a:buNone/>
            </a:pPr>
            <a:r>
              <a:rPr lang="en" sz="1000">
                <a:solidFill>
                  <a:schemeClr val="dk1"/>
                </a:solidFill>
              </a:rPr>
              <a:t>To enrich the pedagogical repertoire, student writing is attempted in some MOOCs, but assessment remains an obstacle.  Two forms of essay assessment are currently described in research on MOOCs: Automated Essay Scoring (AES) software used by edX, and UCLA’s Calibrated Peer Review™ (CRP) used by Coursera.  These AES tools work by using “machine-measured characteristics to predict human ratings of essays such as average word length, number of words in the essay, discourse element length, proportion of grammar errors, scores assigned to essays with similar vocabulary, and frequency of least common words” (Balfour, 2013, 42 ).  The belief is that refinement of these applications will allow MOOCs to move beyond the limitations of multiple choice tests and formulaic problems with right and wrong answers.  The AES market is presently dominated by three products: e-rater™ produced by Educational Testing Service (ETS), Intellimetric™ produced by Vantage Learning, and Intelligent Essay Assessor™ produced by Pearson Knowledge Technologies.  Recent research compared Automated Essay Scoring (AES) software and Calibrated Peer Review™ (CRP) across four dimensions: types of papers scored, consistency of scoring, comments provided, instructor intervention, and advantages for student learning and found them to be comparable (Balfour, 2013).  There are limitations to AES systems, however.  They cannot “assess complex novel metaphors, humor, or provincial slang. . . . As writing becomes more unique, such as in term papers on individually selected topics, academic articles, scripts and poetry, commercial applications break down” (Balfour 2013, 42).  The National Council of Teachers of English (NCTE) is on record as opposing machine scoring student writing and there is student resistance to using Calibrated Peer Review™ (Furman and Robinson 2003, in Balfour 2013).  It is tricky to gauge evaluations of the applications because the majority are conducted by the industry themselves.  AES and CPR are most successful in working with short essays (fewer than 750 words), where there is a clearly defined answer that is sought, and the information is concrete and straightforward—not metaphorical, original or creative.  As AES and CPR get deployed in MOOCs, the MOOCs themselves serve to generate further data analytics with which subsequent iterations of ACS and CPR are refined.</a:t>
            </a:r>
          </a:p>
          <a:p>
            <a:pPr lvl="0" rtl="0">
              <a:lnSpc>
                <a:spcPct val="115000"/>
              </a:lnSpc>
              <a:spcBef>
                <a:spcPts val="0"/>
              </a:spcBef>
              <a:buClr>
                <a:schemeClr val="dk1"/>
              </a:buClr>
              <a:buSzPct val="100000"/>
              <a:buFont typeface="Arial"/>
              <a:buNone/>
            </a:pPr>
            <a:r>
              <a:t/>
            </a:r>
            <a:endParaRPr>
              <a:solidFill>
                <a:schemeClr val="dk1"/>
              </a:solidFill>
            </a:endParaRPr>
          </a:p>
          <a:p>
            <a:pPr lvl="0" rtl="0">
              <a:lnSpc>
                <a:spcPct val="115000"/>
              </a:lnSpc>
              <a:spcBef>
                <a:spcPts val="0"/>
              </a:spcBef>
              <a:buClr>
                <a:schemeClr val="dk1"/>
              </a:buClr>
              <a:buSzPct val="110000"/>
              <a:buFont typeface="Arial"/>
              <a:buNone/>
            </a:pPr>
            <a:r>
              <a:rPr lang="en" sz="1000">
                <a:solidFill>
                  <a:schemeClr val="dk1"/>
                </a:solidFill>
              </a:rPr>
              <a:t>Critical Discourse About MOOCs</a:t>
            </a:r>
          </a:p>
          <a:p>
            <a:pPr lvl="0" rtl="0">
              <a:lnSpc>
                <a:spcPct val="115000"/>
              </a:lnSpc>
              <a:spcBef>
                <a:spcPts val="0"/>
              </a:spcBef>
              <a:buClr>
                <a:schemeClr val="dk1"/>
              </a:buClr>
              <a:buSzPct val="100000"/>
              <a:buFont typeface="Arial"/>
              <a:buNone/>
            </a:pPr>
            <a:r>
              <a:t/>
            </a:r>
            <a:endParaRPr>
              <a:solidFill>
                <a:schemeClr val="dk1"/>
              </a:solidFill>
            </a:endParaRPr>
          </a:p>
          <a:p>
            <a:pPr indent="387350" lvl="0" rtl="0">
              <a:lnSpc>
                <a:spcPct val="200000"/>
              </a:lnSpc>
              <a:spcBef>
                <a:spcPts val="0"/>
              </a:spcBef>
              <a:buClr>
                <a:schemeClr val="dk1"/>
              </a:buClr>
              <a:buSzPct val="110000"/>
              <a:buFont typeface="Arial"/>
              <a:buNone/>
            </a:pPr>
            <a:r>
              <a:rPr lang="en" sz="1000">
                <a:solidFill>
                  <a:schemeClr val="dk1"/>
                </a:solidFill>
              </a:rPr>
              <a:t>Critiques of MOOCS are being articulated that identify problematics related to MOOC epistemology, pedagogy, and cultural hegemony (Rhoads 2013).  For example, the problem of epistemology concerns the narrow view of knowledge employed in some MOOCs that view knowledge as a product to be transmitted to anyone with an Internet connection and a computer--as if knowledge were a package to be delivered.  Critics argue this is an impoverished understanding of knowledge, and, moreover, one that does not acknowledge the inherent relationship between power and knowledge.  Foucault’s insight that power produces knowledge (because power creates normative understandings), permits us to see how MOOCs, given their influence, may promulgate particular interests, and particular expressions of knowledge over other interests or other expressions of knowledge.  Rhoades encourages consideration of the effects of “an Internet-based knowledge system in which certain disciplines and fields of inquiry become [more dominant while other disciplines and fields become] further marginalized by their lack of adherence to this form of knowing” (Rhoads 2013, 92).  In other words, MOOCs may become a tool to further the relatively narrow goals of academic capitalism such that disciplines that serve the dominant economic order are privileged.  </a:t>
            </a:r>
          </a:p>
          <a:p>
            <a:pPr indent="387350" lvl="0" rtl="0">
              <a:lnSpc>
                <a:spcPct val="200000"/>
              </a:lnSpc>
              <a:spcBef>
                <a:spcPts val="0"/>
              </a:spcBef>
              <a:buClr>
                <a:schemeClr val="dk1"/>
              </a:buClr>
              <a:buSzPct val="110000"/>
              <a:buFont typeface="Arial"/>
              <a:buNone/>
            </a:pPr>
            <a:r>
              <a:rPr lang="en" sz="1000">
                <a:solidFill>
                  <a:schemeClr val="dk1"/>
                </a:solidFill>
              </a:rPr>
              <a:t>The problem of pedagogy refers to a limited understanding of what constitutes empowering teaching.  While the development and deployment of various technological tools have proliferated, most MOOCs are structured in a unidirectional manner, with video lectures and multiple-choice tests, epitomizing the “banking concept of education” (Freiere 1996, 53).  Such a narrow view of teaching and learning fails to capture the richness and transformative potential of high-quality education.  Rhoads cautions, “Technology by itself will not empower learners.  Innovative pedagogy is required” (Rhoads 2013).  The problem of hegemony relates to a concern that the MOOC movement, in its present state, further benefits and promotes already elite universities.  Issues of power arise “when one considers who is most likely to be positioned as a producer of a MOOC?” (Rhoads  2013).  Well-heeled universities like Harvard, MIT, Stanford, Yale, Columbia, and Carnegie Mellon as well as corporate start-ups have dominated the current political economy of MOOCs.  Such MOOCs are expensive to produce and pose barriers to entry to this new industry.  The consequence may be that less affluent universities are more likely to be positioned as consumers of MOOCs, rather than producers of MOOCs (Rhoads 2013).  To the extent this occurs, it marks a shift in the traditional structure and function of all universities as sites of knowledge production.   We would suggest that additional critical questions concern whether faculty creators of MOOCs are able to own and control their MOOCs.  In addition, there needs to be deeper examination of the ways in which the organization of faculty work in higher education may be disrupted as “superstar” faculty at prestigious institutions give away their labor and potentially displace the work of other faculty.  Do MOOCs pose a threat of deskilling the profession of faculty in higher education, as historically has been the pattern with adoption of technological innovations in other fields?</a:t>
            </a:r>
          </a:p>
          <a:p>
            <a:pPr indent="387350" lvl="0" rtl="0">
              <a:lnSpc>
                <a:spcPct val="200000"/>
              </a:lnSpc>
              <a:spcBef>
                <a:spcPts val="0"/>
              </a:spcBef>
              <a:buClr>
                <a:schemeClr val="dk1"/>
              </a:buClr>
              <a:buSzPct val="110000"/>
              <a:buFont typeface="Arial"/>
              <a:buNone/>
            </a:pPr>
            <a:r>
              <a:rPr lang="en" sz="1000">
                <a:solidFill>
                  <a:schemeClr val="dk1"/>
                </a:solidFill>
              </a:rPr>
              <a:t>MOOCs are also being critiqued for their linguistic representations that are paradoxical and impenetrable.   For example, the discourse of MOOCs, which is characterized by a decontextualization of learning and a decontextualization of technology, paradoxically, contains within it both the possibility of democratized education as well as the reproduction of post-colonial forms of knowledge.  Udacity’s pledge “that at Udacity we put you, the student, at the center of the universe” turns out to be false and impossible: “There is no such place.  Udacity </a:t>
            </a:r>
            <a:r>
              <a:rPr i="1" lang="en" sz="1000">
                <a:solidFill>
                  <a:schemeClr val="dk1"/>
                </a:solidFill>
              </a:rPr>
              <a:t>is</a:t>
            </a:r>
            <a:r>
              <a:rPr lang="en" sz="1000">
                <a:solidFill>
                  <a:schemeClr val="dk1"/>
                </a:solidFill>
              </a:rPr>
              <a:t> no place” (Portmess 2013, 3).  As Portmess observes, Coursera MOOCs are branded for appeal by being connected to a prestigious university, but separated from that context so that they may be more readily consumed.  While leveraging the mystique of top-tier universities, MOOCs exist well outside of the space and cultures of these hallowed halls.  For example, the case could be made that edX is more about running a massive data collection experiment than about providing an education.  According to Portmess, we should not dismiss this marketing language of MOOCs as inconsequential.  Phrases like “the world’s best courses, the best professors, top universities, and world class education” express condescension toward other universities and re-inscribe first-world privilege (Portmess  2013, 3).   The issue is further amplified as 60% of students in MOOCs come from outside of the U.S. (Sandeen 2013).  MOOCs exist within a social and economic context that shapes the ways in which knowledge is produced, delivered, and consumed (Portmess 2013).  For instance, the assumption of ubiquitous Internet access is problematic.  Poor learning outcomes in a pilot Udacity math MOOC at San Jose State University were attributed, in part, to insufficient Internet and computer access experienced by students enrolled in the course (Kolowich, 2013).  Some low-income students in the class could not afford computers or high-speed Internet connections at home and were unable to engage in the course.  This experience points to the need for a more realistic acknowledgement of the uneven technological resources of MOOC students as well as possible unfavorable effects of the deployment of MOOCs in educational settings.</a:t>
            </a:r>
          </a:p>
          <a:p>
            <a:pPr indent="387350" lvl="0" rtl="0">
              <a:lnSpc>
                <a:spcPct val="200000"/>
              </a:lnSpc>
              <a:spcBef>
                <a:spcPts val="0"/>
              </a:spcBef>
              <a:buClr>
                <a:schemeClr val="dk1"/>
              </a:buClr>
              <a:buSzPct val="110000"/>
              <a:buFont typeface="Arial"/>
              <a:buNone/>
            </a:pPr>
            <a:r>
              <a:rPr lang="en" sz="1000">
                <a:solidFill>
                  <a:schemeClr val="dk1"/>
                </a:solidFill>
              </a:rPr>
              <a:t>Further, we would suggest that there has been a subtle, but significant shift in the ways in which faculty and students are labeled in MOOC discourse.  While the title professor is rarely used, the term instructor or facilitator is frequently invoked.  This semantic shift may express a diminished importance of perceived knowledge, autonomy, and status on the part of the educational leader.  Professor and instructor/facilitator are not equivalent terms.  Similarly, in MOOC discourse, students are frequently not called students, but rather referred to as participants, a linguistic modification which would seem to dislodge their primary identity as learners.  The import of these and other aspects of MOOC discourse require further critical investigation.  Thus, phase two of MOOC scholarly literature is comprised of research trajectories aimed in several different directions: 1) efforts toward the establishment of differentiation among MOOCs with regard to pedagogical underpinnings, 2) development of learning analytics based on student characteristics and behaviors that are recursively applied in MOOCs, 3) advancement of forms of assessment that position MOOCs as legitimate pathways of education, and 4) the rise of a critical discourse about MOOCs and their implications for teaching and learning.</a:t>
            </a:r>
          </a:p>
          <a:p>
            <a:pPr indent="387350" lvl="0" rtl="0">
              <a:lnSpc>
                <a:spcPct val="200000"/>
              </a:lnSpc>
              <a:spcBef>
                <a:spcPts val="0"/>
              </a:spcBef>
              <a:buClr>
                <a:schemeClr val="dk1"/>
              </a:buClr>
              <a:buSzPct val="100000"/>
              <a:buFont typeface="Arial"/>
              <a:buNone/>
            </a:pPr>
            <a:r>
              <a:t/>
            </a:r>
            <a:endParaRPr>
              <a:solidFill>
                <a:schemeClr val="dk1"/>
              </a:solidFill>
            </a:endParaRPr>
          </a:p>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 name="Shape 32"/>
        <p:cNvGrpSpPr/>
        <p:nvPr/>
      </p:nvGrpSpPr>
      <p:grpSpPr>
        <a:xfrm>
          <a:off x="0" y="0"/>
          <a:ext cx="0" cy="0"/>
          <a:chOff x="0" y="0"/>
          <a:chExt cx="0" cy="0"/>
        </a:xfrm>
      </p:grpSpPr>
      <p:sp>
        <p:nvSpPr>
          <p:cNvPr id="33" name="Shape 3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34" name="Shape 3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48" name="Shape 14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54" name="Shape 15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9" name="Shape 159"/>
        <p:cNvGrpSpPr/>
        <p:nvPr/>
      </p:nvGrpSpPr>
      <p:grpSpPr>
        <a:xfrm>
          <a:off x="0" y="0"/>
          <a:ext cx="0" cy="0"/>
          <a:chOff x="0" y="0"/>
          <a:chExt cx="0" cy="0"/>
        </a:xfrm>
      </p:grpSpPr>
      <p:sp>
        <p:nvSpPr>
          <p:cNvPr id="160" name="Shape 16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61" name="Shape 16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68" name="Shape 16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75" name="Shape 17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0" name="Shape 180"/>
        <p:cNvGrpSpPr/>
        <p:nvPr/>
      </p:nvGrpSpPr>
      <p:grpSpPr>
        <a:xfrm>
          <a:off x="0" y="0"/>
          <a:ext cx="0" cy="0"/>
          <a:chOff x="0" y="0"/>
          <a:chExt cx="0" cy="0"/>
        </a:xfrm>
      </p:grpSpPr>
      <p:sp>
        <p:nvSpPr>
          <p:cNvPr id="181" name="Shape 18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82" name="Shape 18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89" name="Shape 18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96" name="Shape 19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03" name="Shape 20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10" name="Shape 21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 name="Shape 39"/>
        <p:cNvGrpSpPr/>
        <p:nvPr/>
      </p:nvGrpSpPr>
      <p:grpSpPr>
        <a:xfrm>
          <a:off x="0" y="0"/>
          <a:ext cx="0" cy="0"/>
          <a:chOff x="0" y="0"/>
          <a:chExt cx="0" cy="0"/>
        </a:xfrm>
      </p:grpSpPr>
      <p:sp>
        <p:nvSpPr>
          <p:cNvPr id="40" name="Shape 4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41" name="Shape 4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5" name="Shape 215"/>
        <p:cNvGrpSpPr/>
        <p:nvPr/>
      </p:nvGrpSpPr>
      <p:grpSpPr>
        <a:xfrm>
          <a:off x="0" y="0"/>
          <a:ext cx="0" cy="0"/>
          <a:chOff x="0" y="0"/>
          <a:chExt cx="0" cy="0"/>
        </a:xfrm>
      </p:grpSpPr>
      <p:sp>
        <p:nvSpPr>
          <p:cNvPr id="216" name="Shape 21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17" name="Shape 21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1" name="Shape 221"/>
        <p:cNvGrpSpPr/>
        <p:nvPr/>
      </p:nvGrpSpPr>
      <p:grpSpPr>
        <a:xfrm>
          <a:off x="0" y="0"/>
          <a:ext cx="0" cy="0"/>
          <a:chOff x="0" y="0"/>
          <a:chExt cx="0" cy="0"/>
        </a:xfrm>
      </p:grpSpPr>
      <p:sp>
        <p:nvSpPr>
          <p:cNvPr id="222" name="Shape 22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23" name="Shape 22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Clr>
                <a:schemeClr val="dk1"/>
              </a:buClr>
              <a:buSzPct val="110000"/>
              <a:buFont typeface="Arial"/>
              <a:buNone/>
            </a:pPr>
            <a:r>
              <a:rPr lang="en">
                <a:solidFill>
                  <a:schemeClr val="dk1"/>
                </a:solidFill>
              </a:rPr>
              <a:t>3.  </a:t>
            </a:r>
            <a:r>
              <a:rPr lang="en" sz="1000">
                <a:solidFill>
                  <a:schemeClr val="dk1"/>
                </a:solidFill>
              </a:rPr>
              <a:t>The purpose of this paper was to compile and analyze research articles published in scholarly journals about MOOCs.  While there are numerous popular accounts, editorials, commentary, and the like, the goal of this project was to cut through the noise and focus exclusively on published research articles in peer-reviewed academic journals.  </a:t>
            </a:r>
          </a:p>
          <a:p>
            <a:pPr lvl="0" rtl="0">
              <a:spcBef>
                <a:spcPts val="0"/>
              </a:spcBef>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8" name="Shape 228"/>
        <p:cNvGrpSpPr/>
        <p:nvPr/>
      </p:nvGrpSpPr>
      <p:grpSpPr>
        <a:xfrm>
          <a:off x="0" y="0"/>
          <a:ext cx="0" cy="0"/>
          <a:chOff x="0" y="0"/>
          <a:chExt cx="0" cy="0"/>
        </a:xfrm>
      </p:grpSpPr>
      <p:sp>
        <p:nvSpPr>
          <p:cNvPr id="229" name="Shape 22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230" name="Shape 23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 name="Shape 44"/>
        <p:cNvGrpSpPr/>
        <p:nvPr/>
      </p:nvGrpSpPr>
      <p:grpSpPr>
        <a:xfrm>
          <a:off x="0" y="0"/>
          <a:ext cx="0" cy="0"/>
          <a:chOff x="0" y="0"/>
          <a:chExt cx="0" cy="0"/>
        </a:xfrm>
      </p:grpSpPr>
      <p:sp>
        <p:nvSpPr>
          <p:cNvPr id="45" name="Shape 4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46" name="Shape 4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Clr>
                <a:schemeClr val="dk1"/>
              </a:buClr>
              <a:buSzPct val="110000"/>
              <a:buFont typeface="Arial"/>
              <a:buNone/>
            </a:pPr>
            <a:r>
              <a:rPr lang="en" sz="1000">
                <a:solidFill>
                  <a:schemeClr val="dk1"/>
                </a:solidFill>
              </a:rPr>
              <a:t>4. The principle of inclusion was confined to MOOCs described as such by the scholars who investigated them.  principle of inclusion was confined to MOOCs described as such by the scholars who investigated them.  For example, scholarship on courses similar to, but not defined as MOOCs, indeed, some that may have served as precursors to MOOCs, is not included in this paper.  The discussion offered here is to be understood in this delimited context.  </a:t>
            </a:r>
          </a:p>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Clr>
                <a:schemeClr val="dk1"/>
              </a:buClr>
              <a:buSzPct val="110000"/>
              <a:buFont typeface="Arial"/>
              <a:buNone/>
            </a:pPr>
            <a:r>
              <a:rPr lang="en" sz="1000">
                <a:solidFill>
                  <a:schemeClr val="dk1"/>
                </a:solidFill>
              </a:rPr>
              <a:t>4. The principle of inclusion was confined to MOOCs described as such by the scholars who investigated them.  principle of inclusion was confined to MOOCs described as such by the scholars who investigated them.  For example, scholarship on courses similar to, but not defined as MOOCs, indeed, some that may have served as precursors to MOOCs, is not included in this paper.  The discussion offered here is to be understood in this delimited context.  </a:t>
            </a:r>
          </a:p>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Clr>
                <a:schemeClr val="dk1"/>
              </a:buClr>
              <a:buSzPct val="110000"/>
              <a:buFont typeface="Arial"/>
              <a:buNone/>
            </a:pPr>
            <a:r>
              <a:rPr lang="en" sz="1000">
                <a:solidFill>
                  <a:schemeClr val="dk1"/>
                </a:solidFill>
              </a:rPr>
              <a:t>International and in english</a:t>
            </a:r>
          </a:p>
          <a:p>
            <a:pPr lvl="0" rtl="0">
              <a:lnSpc>
                <a:spcPct val="115000"/>
              </a:lnSpc>
              <a:spcBef>
                <a:spcPts val="0"/>
              </a:spcBef>
              <a:buClr>
                <a:schemeClr val="dk1"/>
              </a:buClr>
              <a:buSzPct val="110000"/>
              <a:buFont typeface="Arial"/>
              <a:buNone/>
            </a:pPr>
            <a:r>
              <a:rPr lang="en" sz="1000">
                <a:solidFill>
                  <a:schemeClr val="dk1"/>
                </a:solidFill>
              </a:rPr>
              <a:t>4. The principle of inclusion was confined to MOOCs described as such by the scholars who investigated them.  principle of inclusion was confined to MOOCs described as such by the scholars who investigated them.  For example, scholarship on courses similar to, but not defined as MOOCs, indeed, some that may have served as precursors to MOOCs, is not included in this paper.  The discussion offered here is to be understood in this delimited context.  </a:t>
            </a:r>
          </a:p>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Clr>
                <a:schemeClr val="dk1"/>
              </a:buClr>
              <a:buSzPct val="110000"/>
              <a:buFont typeface="Arial"/>
              <a:buNone/>
            </a:pPr>
            <a:r>
              <a:rPr lang="en" sz="1000">
                <a:solidFill>
                  <a:schemeClr val="dk1"/>
                </a:solidFill>
              </a:rPr>
              <a:t>4. The principle of inclusion was confined to MOOCs described as such by the scholars who investigated them.  principle of inclusion was confined to MOOCs described as such by the scholars who investigated them.  For example, scholarship on courses similar to, but not defined as MOOCs, indeed, some that may have served as precursors to MOOCs, is not included in this paper.  The discussion offered here is to be understood in this delimited context.  </a:t>
            </a:r>
          </a:p>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txBox="1"/>
          <p:nvPr>
            <p:ph type="ctrTitle"/>
          </p:nvPr>
        </p:nvSpPr>
        <p:spPr>
          <a:xfrm>
            <a:off x="685800" y="1583342"/>
            <a:ext cx="7772400" cy="1159856"/>
          </a:xfrm>
          <a:prstGeom prst="rect">
            <a:avLst/>
          </a:prstGeom>
        </p:spPr>
        <p:txBody>
          <a:bodyPr anchorCtr="0" anchor="b" bIns="91425" lIns="91425" rIns="91425" tIns="91425"/>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p:txBody>
      </p:sp>
      <p:sp>
        <p:nvSpPr>
          <p:cNvPr id="10" name="Shape 10"/>
          <p:cNvSpPr txBox="1"/>
          <p:nvPr>
            <p:ph idx="1" type="subTitle"/>
          </p:nvPr>
        </p:nvSpPr>
        <p:spPr>
          <a:xfrm>
            <a:off x="685800" y="2840053"/>
            <a:ext cx="7772400" cy="784737"/>
          </a:xfrm>
          <a:prstGeom prst="rect">
            <a:avLst/>
          </a:prstGeom>
        </p:spPr>
        <p:txBody>
          <a:bodyPr anchorCtr="0" anchor="t" bIns="91425" lIns="91425" rIns="91425" tIns="91425"/>
          <a:lstStyle>
            <a:lvl1pPr lvl="0" algn="ctr">
              <a:spcBef>
                <a:spcPts val="0"/>
              </a:spcBef>
              <a:buClr>
                <a:schemeClr val="dk2"/>
              </a:buClr>
              <a:buNone/>
              <a:defRPr>
                <a:solidFill>
                  <a:schemeClr val="dk2"/>
                </a:solidFill>
              </a:defRPr>
            </a:lvl1pPr>
            <a:lvl2pPr lvl="1" algn="ctr">
              <a:spcBef>
                <a:spcPts val="0"/>
              </a:spcBef>
              <a:buClr>
                <a:schemeClr val="dk2"/>
              </a:buClr>
              <a:buSzPct val="100000"/>
              <a:buNone/>
              <a:defRPr sz="3000">
                <a:solidFill>
                  <a:schemeClr val="dk2"/>
                </a:solidFill>
              </a:defRPr>
            </a:lvl2pPr>
            <a:lvl3pPr lvl="2" algn="ctr">
              <a:spcBef>
                <a:spcPts val="0"/>
              </a:spcBef>
              <a:buClr>
                <a:schemeClr val="dk2"/>
              </a:buClr>
              <a:buSzPct val="100000"/>
              <a:buNone/>
              <a:defRPr sz="3000">
                <a:solidFill>
                  <a:schemeClr val="dk2"/>
                </a:solidFill>
              </a:defRPr>
            </a:lvl3pPr>
            <a:lvl4pPr lvl="3" algn="ctr">
              <a:spcBef>
                <a:spcPts val="0"/>
              </a:spcBef>
              <a:buClr>
                <a:schemeClr val="dk2"/>
              </a:buClr>
              <a:buSzPct val="100000"/>
              <a:buNone/>
              <a:defRPr sz="3000">
                <a:solidFill>
                  <a:schemeClr val="dk2"/>
                </a:solidFill>
              </a:defRPr>
            </a:lvl4pPr>
            <a:lvl5pPr lvl="4" algn="ctr">
              <a:spcBef>
                <a:spcPts val="0"/>
              </a:spcBef>
              <a:buClr>
                <a:schemeClr val="dk2"/>
              </a:buClr>
              <a:buSzPct val="100000"/>
              <a:buNone/>
              <a:defRPr sz="3000">
                <a:solidFill>
                  <a:schemeClr val="dk2"/>
                </a:solidFill>
              </a:defRPr>
            </a:lvl5pPr>
            <a:lvl6pPr lvl="5" algn="ctr">
              <a:spcBef>
                <a:spcPts val="0"/>
              </a:spcBef>
              <a:buClr>
                <a:schemeClr val="dk2"/>
              </a:buClr>
              <a:buSzPct val="100000"/>
              <a:buNone/>
              <a:defRPr sz="3000">
                <a:solidFill>
                  <a:schemeClr val="dk2"/>
                </a:solidFill>
              </a:defRPr>
            </a:lvl6pPr>
            <a:lvl7pPr lvl="6" algn="ctr">
              <a:spcBef>
                <a:spcPts val="0"/>
              </a:spcBef>
              <a:buClr>
                <a:schemeClr val="dk2"/>
              </a:buClr>
              <a:buSzPct val="100000"/>
              <a:buNone/>
              <a:defRPr sz="3000">
                <a:solidFill>
                  <a:schemeClr val="dk2"/>
                </a:solidFill>
              </a:defRPr>
            </a:lvl7pPr>
            <a:lvl8pPr lvl="7" algn="ctr">
              <a:spcBef>
                <a:spcPts val="0"/>
              </a:spcBef>
              <a:buClr>
                <a:schemeClr val="dk2"/>
              </a:buClr>
              <a:buSzPct val="100000"/>
              <a:buNone/>
              <a:defRPr sz="3000">
                <a:solidFill>
                  <a:schemeClr val="dk2"/>
                </a:solidFill>
              </a:defRPr>
            </a:lvl8pPr>
            <a:lvl9pPr lvl="8" algn="ctr">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1" name="Shape 11"/>
        <p:cNvGrpSpPr/>
        <p:nvPr/>
      </p:nvGrpSpPr>
      <p:grpSpPr>
        <a:xfrm>
          <a:off x="0" y="0"/>
          <a:ext cx="0" cy="0"/>
          <a:chOff x="0" y="0"/>
          <a:chExt cx="0" cy="0"/>
        </a:xfrm>
      </p:grpSpPr>
      <p:sp>
        <p:nvSpPr>
          <p:cNvPr id="12" name="Shape 12"/>
          <p:cNvSpPr txBox="1"/>
          <p:nvPr>
            <p:ph type="title"/>
          </p:nvPr>
        </p:nvSpPr>
        <p:spPr>
          <a:xfrm>
            <a:off x="457200" y="205978"/>
            <a:ext cx="8229600" cy="85725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3" name="Shape 13"/>
          <p:cNvSpPr txBox="1"/>
          <p:nvPr>
            <p:ph idx="1" type="body"/>
          </p:nvPr>
        </p:nvSpPr>
        <p:spPr>
          <a:xfrm>
            <a:off x="457200" y="1200150"/>
            <a:ext cx="8229600" cy="372568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4" name="Shape 14"/>
        <p:cNvGrpSpPr/>
        <p:nvPr/>
      </p:nvGrpSpPr>
      <p:grpSpPr>
        <a:xfrm>
          <a:off x="0" y="0"/>
          <a:ext cx="0" cy="0"/>
          <a:chOff x="0" y="0"/>
          <a:chExt cx="0" cy="0"/>
        </a:xfrm>
      </p:grpSpPr>
      <p:sp>
        <p:nvSpPr>
          <p:cNvPr id="15" name="Shape 15"/>
          <p:cNvSpPr txBox="1"/>
          <p:nvPr>
            <p:ph type="title"/>
          </p:nvPr>
        </p:nvSpPr>
        <p:spPr>
          <a:xfrm>
            <a:off x="457200" y="205978"/>
            <a:ext cx="8229600" cy="85725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6" name="Shape 16"/>
          <p:cNvSpPr txBox="1"/>
          <p:nvPr>
            <p:ph idx="1" type="body"/>
          </p:nvPr>
        </p:nvSpPr>
        <p:spPr>
          <a:xfrm>
            <a:off x="457200" y="1200150"/>
            <a:ext cx="3994525" cy="372568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7" name="Shape 17"/>
          <p:cNvSpPr txBox="1"/>
          <p:nvPr>
            <p:ph idx="2" type="body"/>
          </p:nvPr>
        </p:nvSpPr>
        <p:spPr>
          <a:xfrm>
            <a:off x="4692273" y="1200150"/>
            <a:ext cx="3994525" cy="372568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8" name="Shape 18"/>
        <p:cNvGrpSpPr/>
        <p:nvPr/>
      </p:nvGrpSpPr>
      <p:grpSpPr>
        <a:xfrm>
          <a:off x="0" y="0"/>
          <a:ext cx="0" cy="0"/>
          <a:chOff x="0" y="0"/>
          <a:chExt cx="0" cy="0"/>
        </a:xfrm>
      </p:grpSpPr>
      <p:sp>
        <p:nvSpPr>
          <p:cNvPr id="19" name="Shape 19"/>
          <p:cNvSpPr txBox="1"/>
          <p:nvPr>
            <p:ph type="title"/>
          </p:nvPr>
        </p:nvSpPr>
        <p:spPr>
          <a:xfrm>
            <a:off x="457200" y="205978"/>
            <a:ext cx="8229600" cy="85725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0" name="Shape 20"/>
        <p:cNvGrpSpPr/>
        <p:nvPr/>
      </p:nvGrpSpPr>
      <p:grpSpPr>
        <a:xfrm>
          <a:off x="0" y="0"/>
          <a:ext cx="0" cy="0"/>
          <a:chOff x="0" y="0"/>
          <a:chExt cx="0" cy="0"/>
        </a:xfrm>
      </p:grpSpPr>
      <p:sp>
        <p:nvSpPr>
          <p:cNvPr id="21" name="Shape 21"/>
          <p:cNvSpPr txBox="1"/>
          <p:nvPr>
            <p:ph idx="1" type="body"/>
          </p:nvPr>
        </p:nvSpPr>
        <p:spPr>
          <a:xfrm>
            <a:off x="457200" y="4406309"/>
            <a:ext cx="8229600" cy="519520"/>
          </a:xfrm>
          <a:prstGeom prst="rect">
            <a:avLst/>
          </a:prstGeom>
        </p:spPr>
        <p:txBody>
          <a:bodyPr anchorCtr="0" anchor="t" bIns="91425" lIns="91425" rIns="91425" tIns="91425"/>
          <a:lstStyle>
            <a:lvl1pPr lvl="0" algn="ctr">
              <a:spcBef>
                <a:spcPts val="36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2" name="Shape 22"/>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05978"/>
            <a:ext cx="8229600" cy="857250"/>
          </a:xfrm>
          <a:prstGeom prst="rect">
            <a:avLst/>
          </a:prstGeom>
          <a:noFill/>
          <a:ln>
            <a:noFill/>
          </a:ln>
        </p:spPr>
        <p:txBody>
          <a:bodyPr anchorCtr="0" anchor="b" bIns="91425" lIns="91425" rIns="91425" tIns="91425"/>
          <a:lstStyle>
            <a:lvl1pPr lvl="0">
              <a:spcBef>
                <a:spcPts val="0"/>
              </a:spcBef>
              <a:buClr>
                <a:schemeClr val="dk1"/>
              </a:buClr>
              <a:buSzPct val="100000"/>
              <a:buNone/>
              <a:defRPr b="1" sz="3600">
                <a:solidFill>
                  <a:schemeClr val="dk1"/>
                </a:solidFill>
              </a:defRPr>
            </a:lvl1pPr>
            <a:lvl2pPr lvl="1">
              <a:spcBef>
                <a:spcPts val="0"/>
              </a:spcBef>
              <a:buClr>
                <a:schemeClr val="dk1"/>
              </a:buClr>
              <a:buSzPct val="100000"/>
              <a:buNone/>
              <a:defRPr b="1" sz="3600">
                <a:solidFill>
                  <a:schemeClr val="dk1"/>
                </a:solidFill>
              </a:defRPr>
            </a:lvl2pPr>
            <a:lvl3pPr lvl="2">
              <a:spcBef>
                <a:spcPts val="0"/>
              </a:spcBef>
              <a:buClr>
                <a:schemeClr val="dk1"/>
              </a:buClr>
              <a:buSzPct val="100000"/>
              <a:buNone/>
              <a:defRPr b="1" sz="3600">
                <a:solidFill>
                  <a:schemeClr val="dk1"/>
                </a:solidFill>
              </a:defRPr>
            </a:lvl3pPr>
            <a:lvl4pPr lvl="3">
              <a:spcBef>
                <a:spcPts val="0"/>
              </a:spcBef>
              <a:buClr>
                <a:schemeClr val="dk1"/>
              </a:buClr>
              <a:buSzPct val="100000"/>
              <a:buNone/>
              <a:defRPr b="1" sz="3600">
                <a:solidFill>
                  <a:schemeClr val="dk1"/>
                </a:solidFill>
              </a:defRPr>
            </a:lvl4pPr>
            <a:lvl5pPr lvl="4">
              <a:spcBef>
                <a:spcPts val="0"/>
              </a:spcBef>
              <a:buClr>
                <a:schemeClr val="dk1"/>
              </a:buClr>
              <a:buSzPct val="100000"/>
              <a:buNone/>
              <a:defRPr b="1" sz="3600">
                <a:solidFill>
                  <a:schemeClr val="dk1"/>
                </a:solidFill>
              </a:defRPr>
            </a:lvl5pPr>
            <a:lvl6pPr lvl="5">
              <a:spcBef>
                <a:spcPts val="0"/>
              </a:spcBef>
              <a:buClr>
                <a:schemeClr val="dk1"/>
              </a:buClr>
              <a:buSzPct val="100000"/>
              <a:buNone/>
              <a:defRPr b="1" sz="3600">
                <a:solidFill>
                  <a:schemeClr val="dk1"/>
                </a:solidFill>
              </a:defRPr>
            </a:lvl6pPr>
            <a:lvl7pPr lvl="6">
              <a:spcBef>
                <a:spcPts val="0"/>
              </a:spcBef>
              <a:buClr>
                <a:schemeClr val="dk1"/>
              </a:buClr>
              <a:buSzPct val="100000"/>
              <a:buNone/>
              <a:defRPr b="1" sz="3600">
                <a:solidFill>
                  <a:schemeClr val="dk1"/>
                </a:solidFill>
              </a:defRPr>
            </a:lvl7pPr>
            <a:lvl8pPr lvl="7">
              <a:spcBef>
                <a:spcPts val="0"/>
              </a:spcBef>
              <a:buClr>
                <a:schemeClr val="dk1"/>
              </a:buClr>
              <a:buSzPct val="100000"/>
              <a:buNone/>
              <a:defRPr b="1" sz="3600">
                <a:solidFill>
                  <a:schemeClr val="dk1"/>
                </a:solidFill>
              </a:defRPr>
            </a:lvl8pPr>
            <a:lvl9pPr lvl="8">
              <a:spcBef>
                <a:spcPts val="0"/>
              </a:spcBef>
              <a:buClr>
                <a:schemeClr val="dk1"/>
              </a:buClr>
              <a:buSzPct val="100000"/>
              <a:buNone/>
              <a:defRPr b="1" sz="3600">
                <a:solidFill>
                  <a:schemeClr val="dk1"/>
                </a:solidFill>
              </a:defRPr>
            </a:lvl9pPr>
          </a:lstStyle>
          <a:p/>
        </p:txBody>
      </p:sp>
      <p:sp>
        <p:nvSpPr>
          <p:cNvPr id="7" name="Shape 7"/>
          <p:cNvSpPr txBox="1"/>
          <p:nvPr>
            <p:ph idx="1" type="body"/>
          </p:nvPr>
        </p:nvSpPr>
        <p:spPr>
          <a:xfrm>
            <a:off x="457200" y="1200150"/>
            <a:ext cx="8229600" cy="3725680"/>
          </a:xfrm>
          <a:prstGeom prst="rect">
            <a:avLst/>
          </a:prstGeom>
          <a:noFill/>
          <a:ln>
            <a:noFill/>
          </a:ln>
        </p:spPr>
        <p:txBody>
          <a:bodyPr anchorCtr="0" anchor="t" bIns="91425" lIns="91425" rIns="91425" tIns="91425"/>
          <a:lstStyle>
            <a:lvl1pPr lvl="0">
              <a:spcBef>
                <a:spcPts val="600"/>
              </a:spcBef>
              <a:buClr>
                <a:schemeClr val="dk1"/>
              </a:buClr>
              <a:buSzPct val="100000"/>
              <a:defRPr sz="3000">
                <a:solidFill>
                  <a:schemeClr val="dk1"/>
                </a:solidFill>
              </a:defRPr>
            </a:lvl1pPr>
            <a:lvl2pPr lvl="1">
              <a:spcBef>
                <a:spcPts val="480"/>
              </a:spcBef>
              <a:buClr>
                <a:schemeClr val="dk1"/>
              </a:buClr>
              <a:buSzPct val="100000"/>
              <a:defRPr sz="2400">
                <a:solidFill>
                  <a:schemeClr val="dk1"/>
                </a:solidFill>
              </a:defRPr>
            </a:lvl2pPr>
            <a:lvl3pPr lvl="2">
              <a:spcBef>
                <a:spcPts val="480"/>
              </a:spcBef>
              <a:buClr>
                <a:schemeClr val="dk1"/>
              </a:buClr>
              <a:buSzPct val="100000"/>
              <a:defRPr sz="2400">
                <a:solidFill>
                  <a:schemeClr val="dk1"/>
                </a:solidFill>
              </a:defRPr>
            </a:lvl3pPr>
            <a:lvl4pPr lvl="3">
              <a:spcBef>
                <a:spcPts val="360"/>
              </a:spcBef>
              <a:buClr>
                <a:schemeClr val="dk1"/>
              </a:buClr>
              <a:buSzPct val="100000"/>
              <a:defRPr sz="1800">
                <a:solidFill>
                  <a:schemeClr val="dk1"/>
                </a:solidFill>
              </a:defRPr>
            </a:lvl4pPr>
            <a:lvl5pPr lvl="4">
              <a:spcBef>
                <a:spcPts val="360"/>
              </a:spcBef>
              <a:buClr>
                <a:schemeClr val="dk1"/>
              </a:buClr>
              <a:buSzPct val="100000"/>
              <a:defRPr sz="1800">
                <a:solidFill>
                  <a:schemeClr val="dk1"/>
                </a:solidFill>
              </a:defRPr>
            </a:lvl5pPr>
            <a:lvl6pPr lvl="5">
              <a:spcBef>
                <a:spcPts val="360"/>
              </a:spcBef>
              <a:buClr>
                <a:schemeClr val="dk1"/>
              </a:buClr>
              <a:buSzPct val="100000"/>
              <a:defRPr sz="1800">
                <a:solidFill>
                  <a:schemeClr val="dk1"/>
                </a:solidFill>
              </a:defRPr>
            </a:lvl6pPr>
            <a:lvl7pPr lvl="6">
              <a:spcBef>
                <a:spcPts val="360"/>
              </a:spcBef>
              <a:buClr>
                <a:schemeClr val="dk1"/>
              </a:buClr>
              <a:buSzPct val="100000"/>
              <a:defRPr sz="1800">
                <a:solidFill>
                  <a:schemeClr val="dk1"/>
                </a:solidFill>
              </a:defRPr>
            </a:lvl7pPr>
            <a:lvl8pPr lvl="7">
              <a:spcBef>
                <a:spcPts val="360"/>
              </a:spcBef>
              <a:buClr>
                <a:schemeClr val="dk1"/>
              </a:buClr>
              <a:buSzPct val="100000"/>
              <a:defRPr sz="1800">
                <a:solidFill>
                  <a:schemeClr val="dk1"/>
                </a:solidFill>
              </a:defRPr>
            </a:lvl8pPr>
            <a:lvl9pPr lvl="8">
              <a:spcBef>
                <a:spcPts val="360"/>
              </a:spcBef>
              <a:buClr>
                <a:schemeClr val="dk1"/>
              </a:buClr>
              <a:buSzPct val="100000"/>
              <a:defRPr sz="1800">
                <a:solidFill>
                  <a:schemeClr val="dk1"/>
                </a:solidFil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05.jpg"/><Relationship Id="rId4" Type="http://schemas.openxmlformats.org/officeDocument/2006/relationships/image" Target="../media/image10.jpg"/><Relationship Id="rId5" Type="http://schemas.openxmlformats.org/officeDocument/2006/relationships/hyperlink" Target="http://usm.maine.edu/sites/default/files/ctel/Ebben%26MurphyUnpackingMoocScholarlyDiscourse2014.pdf"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0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0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0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0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3.png"/><Relationship Id="rId4" Type="http://schemas.openxmlformats.org/officeDocument/2006/relationships/image" Target="../media/image08.jpg"/><Relationship Id="rId5"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09.png"/><Relationship Id="rId4" Type="http://schemas.openxmlformats.org/officeDocument/2006/relationships/image" Target="../media/image0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9.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2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hyperlink" Target="https://www.class-central.com/"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 Id="rId3" Type="http://schemas.openxmlformats.org/officeDocument/2006/relationships/hyperlink" Target="http://portland.thephoenix.com/news/158269-before-the-board/?page=2#TOPCONTENT" TargetMode="External"/><Relationship Id="rId4" Type="http://schemas.openxmlformats.org/officeDocument/2006/relationships/image" Target="../media/image22.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hyperlink" Target="http://online.wsj.com/news/articles/SB10001424052702304547704579562101291725062" TargetMode="External"/><Relationship Id="rId4" Type="http://schemas.openxmlformats.org/officeDocument/2006/relationships/image" Target="../media/image21.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 Id="rId3" Type="http://schemas.openxmlformats.org/officeDocument/2006/relationships/image" Target="../media/image12.jpg"/><Relationship Id="rId4" Type="http://schemas.openxmlformats.org/officeDocument/2006/relationships/image" Target="../media/image23.jpg"/><Relationship Id="rId5" Type="http://schemas.openxmlformats.org/officeDocument/2006/relationships/image" Target="../media/image2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0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0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 name="Shape 26"/>
        <p:cNvGrpSpPr/>
        <p:nvPr/>
      </p:nvGrpSpPr>
      <p:grpSpPr>
        <a:xfrm>
          <a:off x="0" y="0"/>
          <a:ext cx="0" cy="0"/>
          <a:chOff x="0" y="0"/>
          <a:chExt cx="0" cy="0"/>
        </a:xfrm>
      </p:grpSpPr>
      <p:sp>
        <p:nvSpPr>
          <p:cNvPr id="27" name="Shape 27"/>
          <p:cNvSpPr txBox="1"/>
          <p:nvPr>
            <p:ph idx="4294967295" type="subTitle"/>
          </p:nvPr>
        </p:nvSpPr>
        <p:spPr>
          <a:xfrm>
            <a:off x="3193100" y="2805550"/>
            <a:ext cx="4899899" cy="2027699"/>
          </a:xfrm>
          <a:prstGeom prst="rect">
            <a:avLst/>
          </a:prstGeom>
        </p:spPr>
        <p:txBody>
          <a:bodyPr anchorCtr="0" anchor="t" bIns="91425" lIns="91425" rIns="91425" tIns="91425">
            <a:noAutofit/>
          </a:bodyPr>
          <a:lstStyle/>
          <a:p>
            <a:pPr lvl="0" rtl="0">
              <a:spcBef>
                <a:spcPts val="0"/>
              </a:spcBef>
              <a:buNone/>
            </a:pPr>
            <a:r>
              <a:rPr lang="en" sz="1800"/>
              <a:t>Maureen Ebben, PhD</a:t>
            </a:r>
          </a:p>
          <a:p>
            <a:pPr lvl="0" rtl="0">
              <a:spcBef>
                <a:spcPts val="0"/>
              </a:spcBef>
              <a:buNone/>
            </a:pPr>
            <a:r>
              <a:rPr lang="en" sz="1800"/>
              <a:t>Communication and Media Studies</a:t>
            </a:r>
          </a:p>
          <a:p>
            <a:pPr lvl="0" rtl="0">
              <a:spcBef>
                <a:spcPts val="0"/>
              </a:spcBef>
              <a:buNone/>
            </a:pPr>
            <a:r>
              <a:rPr lang="en" sz="1800"/>
              <a:t>Julien Murphy, PhD</a:t>
            </a:r>
          </a:p>
          <a:p>
            <a:pPr lvl="0" rtl="0">
              <a:spcBef>
                <a:spcPts val="0"/>
              </a:spcBef>
              <a:buNone/>
            </a:pPr>
            <a:r>
              <a:rPr lang="en" sz="1800"/>
              <a:t>Philosophy</a:t>
            </a:r>
          </a:p>
          <a:p>
            <a:pPr lvl="0" rtl="0">
              <a:spcBef>
                <a:spcPts val="0"/>
              </a:spcBef>
              <a:buNone/>
            </a:pPr>
            <a:r>
              <a:rPr lang="en" sz="1800"/>
              <a:t>University of Southern Maine</a:t>
            </a:r>
          </a:p>
          <a:p>
            <a:pPr lvl="0">
              <a:spcBef>
                <a:spcPts val="0"/>
              </a:spcBef>
              <a:buNone/>
            </a:pPr>
            <a:r>
              <a:t/>
            </a:r>
            <a:endParaRPr/>
          </a:p>
        </p:txBody>
      </p:sp>
      <p:pic>
        <p:nvPicPr>
          <p:cNvPr descr="Unpacking MOOC scholarly discourse: a review of nascent MOOC scholarship" id="28" name="Shape 28"/>
          <p:cNvPicPr preferRelativeResize="0"/>
          <p:nvPr/>
        </p:nvPicPr>
        <p:blipFill>
          <a:blip r:embed="rId3">
            <a:alphaModFix/>
          </a:blip>
          <a:stretch>
            <a:fillRect/>
          </a:stretch>
        </p:blipFill>
        <p:spPr>
          <a:xfrm>
            <a:off x="574675" y="918609"/>
            <a:ext cx="1204875" cy="1701890"/>
          </a:xfrm>
          <a:prstGeom prst="rect">
            <a:avLst/>
          </a:prstGeom>
          <a:noFill/>
          <a:ln>
            <a:noFill/>
          </a:ln>
        </p:spPr>
      </p:pic>
      <p:sp>
        <p:nvSpPr>
          <p:cNvPr id="29" name="Shape 29"/>
          <p:cNvSpPr txBox="1"/>
          <p:nvPr/>
        </p:nvSpPr>
        <p:spPr>
          <a:xfrm>
            <a:off x="2262650" y="1133700"/>
            <a:ext cx="6760799" cy="1271700"/>
          </a:xfrm>
          <a:prstGeom prst="rect">
            <a:avLst/>
          </a:prstGeom>
          <a:noFill/>
          <a:ln>
            <a:noFill/>
          </a:ln>
        </p:spPr>
        <p:txBody>
          <a:bodyPr anchorCtr="0" anchor="ctr" bIns="91425" lIns="91425" rIns="91425" tIns="91425">
            <a:noAutofit/>
          </a:bodyPr>
          <a:lstStyle/>
          <a:p>
            <a:pPr lvl="0" rtl="0">
              <a:lnSpc>
                <a:spcPct val="140000"/>
              </a:lnSpc>
              <a:spcBef>
                <a:spcPts val="0"/>
              </a:spcBef>
              <a:spcAft>
                <a:spcPts val="4100"/>
              </a:spcAft>
              <a:buNone/>
            </a:pPr>
            <a:r>
              <a:rPr b="1" lang="en" sz="2400">
                <a:solidFill>
                  <a:srgbClr val="474747"/>
                </a:solidFill>
                <a:latin typeface="Trebuchet MS"/>
                <a:ea typeface="Trebuchet MS"/>
                <a:cs typeface="Trebuchet MS"/>
                <a:sym typeface="Trebuchet MS"/>
              </a:rPr>
              <a:t>Unpacking MOOC scholarly discourse: a review of nascent MOOC scholarship</a:t>
            </a:r>
          </a:p>
        </p:txBody>
      </p:sp>
      <p:pic>
        <p:nvPicPr>
          <p:cNvPr descr="Taylor &amp; Francis Online " id="30" name="Shape 30"/>
          <p:cNvPicPr preferRelativeResize="0"/>
          <p:nvPr/>
        </p:nvPicPr>
        <p:blipFill>
          <a:blip r:embed="rId4">
            <a:alphaModFix/>
          </a:blip>
          <a:stretch>
            <a:fillRect/>
          </a:stretch>
        </p:blipFill>
        <p:spPr>
          <a:xfrm>
            <a:off x="696250" y="3166798"/>
            <a:ext cx="1083300" cy="1470200"/>
          </a:xfrm>
          <a:prstGeom prst="rect">
            <a:avLst/>
          </a:prstGeom>
          <a:noFill/>
          <a:ln>
            <a:noFill/>
          </a:ln>
        </p:spPr>
      </p:pic>
      <p:sp>
        <p:nvSpPr>
          <p:cNvPr id="31" name="Shape 31"/>
          <p:cNvSpPr txBox="1"/>
          <p:nvPr/>
        </p:nvSpPr>
        <p:spPr>
          <a:xfrm>
            <a:off x="2838325" y="2423375"/>
            <a:ext cx="4233300" cy="457200"/>
          </a:xfrm>
          <a:prstGeom prst="rect">
            <a:avLst/>
          </a:prstGeom>
          <a:noFill/>
          <a:ln>
            <a:noFill/>
          </a:ln>
        </p:spPr>
        <p:txBody>
          <a:bodyPr anchorCtr="0" anchor="t" bIns="91425" lIns="91425" rIns="91425" tIns="91425">
            <a:noAutofit/>
          </a:bodyPr>
          <a:lstStyle/>
          <a:p>
            <a:pPr lvl="0">
              <a:spcBef>
                <a:spcPts val="0"/>
              </a:spcBef>
              <a:buNone/>
            </a:pPr>
            <a:r>
              <a:rPr lang="en" u="sng">
                <a:solidFill>
                  <a:schemeClr val="hlink"/>
                </a:solidFill>
                <a:hlinkClick r:id="rId5"/>
              </a:rPr>
              <a:t>pdf</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457200" y="377949"/>
            <a:ext cx="8229600" cy="986100"/>
          </a:xfrm>
          <a:prstGeom prst="rect">
            <a:avLst/>
          </a:prstGeom>
        </p:spPr>
        <p:txBody>
          <a:bodyPr anchorCtr="0" anchor="b" bIns="91425" lIns="91425" rIns="91425" tIns="91425">
            <a:noAutofit/>
          </a:bodyPr>
          <a:lstStyle/>
          <a:p>
            <a:pPr lvl="0" rtl="0" algn="ctr">
              <a:spcBef>
                <a:spcPts val="0"/>
              </a:spcBef>
              <a:buNone/>
            </a:pPr>
            <a:r>
              <a:rPr lang="en" sz="2400"/>
              <a:t>Geographical location of lead authors </a:t>
            </a:r>
          </a:p>
          <a:p>
            <a:pPr lvl="0" algn="ctr">
              <a:spcBef>
                <a:spcPts val="0"/>
              </a:spcBef>
              <a:buNone/>
            </a:pPr>
            <a:r>
              <a:rPr lang="en" sz="2400"/>
              <a:t>by continent and country for each article</a:t>
            </a:r>
          </a:p>
        </p:txBody>
      </p:sp>
      <p:pic>
        <p:nvPicPr>
          <p:cNvPr id="87" name="Shape 87"/>
          <p:cNvPicPr preferRelativeResize="0"/>
          <p:nvPr/>
        </p:nvPicPr>
        <p:blipFill>
          <a:blip r:embed="rId3">
            <a:alphaModFix/>
          </a:blip>
          <a:stretch>
            <a:fillRect/>
          </a:stretch>
        </p:blipFill>
        <p:spPr>
          <a:xfrm>
            <a:off x="457200" y="1827140"/>
            <a:ext cx="8229599" cy="246185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idx="4294967295" type="body"/>
          </p:nvPr>
        </p:nvSpPr>
        <p:spPr>
          <a:xfrm>
            <a:off x="457200" y="437550"/>
            <a:ext cx="8229600" cy="4268399"/>
          </a:xfrm>
          <a:prstGeom prst="rect">
            <a:avLst/>
          </a:prstGeom>
        </p:spPr>
        <p:txBody>
          <a:bodyPr anchorCtr="0" anchor="t" bIns="91425" lIns="91425" rIns="91425" tIns="91425">
            <a:noAutofit/>
          </a:bodyPr>
          <a:lstStyle/>
          <a:p>
            <a:pPr indent="-69850" lvl="0" marL="0" rtl="0" algn="ctr">
              <a:lnSpc>
                <a:spcPct val="200000"/>
              </a:lnSpc>
              <a:spcBef>
                <a:spcPts val="0"/>
              </a:spcBef>
              <a:buClr>
                <a:schemeClr val="dk1"/>
              </a:buClr>
              <a:buSzPct val="45833"/>
              <a:buFont typeface="Arial"/>
              <a:buNone/>
            </a:pPr>
            <a:r>
              <a:rPr lang="en" sz="2400"/>
              <a:t>Two chronological phases of MOOC research</a:t>
            </a:r>
          </a:p>
          <a:p>
            <a:pPr indent="-69850" lvl="0" marL="0" rtl="0">
              <a:lnSpc>
                <a:spcPct val="200000"/>
              </a:lnSpc>
              <a:spcBef>
                <a:spcPts val="0"/>
              </a:spcBef>
              <a:buClr>
                <a:schemeClr val="dk1"/>
              </a:buClr>
              <a:buSzPct val="61111"/>
              <a:buFont typeface="Arial"/>
              <a:buNone/>
            </a:pPr>
            <a:r>
              <a:rPr lang="en" sz="1800"/>
              <a:t>1. Connectivist cMOOCs, Engagement, and Creativity.</a:t>
            </a:r>
          </a:p>
          <a:p>
            <a:pPr indent="-69850" lvl="0" marL="0" rtl="0">
              <a:lnSpc>
                <a:spcPct val="200000"/>
              </a:lnSpc>
              <a:spcBef>
                <a:spcPts val="0"/>
              </a:spcBef>
              <a:buClr>
                <a:schemeClr val="dk1"/>
              </a:buClr>
              <a:buSzPct val="61111"/>
              <a:buFont typeface="Arial"/>
              <a:buNone/>
            </a:pPr>
            <a:r>
              <a:rPr lang="en" sz="1800"/>
              <a:t>2.  xMOOCs, Learning Analytics, Assessment, and Critical Discourse.</a:t>
            </a:r>
          </a:p>
          <a:p>
            <a:pPr lvl="0">
              <a:spcBef>
                <a:spcPts val="0"/>
              </a:spcBef>
              <a:buNone/>
            </a:pPr>
            <a:r>
              <a:t/>
            </a:r>
            <a:endParaRPr sz="1800"/>
          </a:p>
        </p:txBody>
      </p:sp>
      <p:pic>
        <p:nvPicPr>
          <p:cNvPr id="93" name="Shape 93"/>
          <p:cNvPicPr preferRelativeResize="0"/>
          <p:nvPr/>
        </p:nvPicPr>
        <p:blipFill>
          <a:blip r:embed="rId3">
            <a:alphaModFix/>
          </a:blip>
          <a:stretch>
            <a:fillRect/>
          </a:stretch>
        </p:blipFill>
        <p:spPr>
          <a:xfrm>
            <a:off x="3635376" y="2396775"/>
            <a:ext cx="1541000" cy="21688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457200" y="588624"/>
            <a:ext cx="8229600" cy="967200"/>
          </a:xfrm>
          <a:prstGeom prst="rect">
            <a:avLst/>
          </a:prstGeom>
        </p:spPr>
        <p:txBody>
          <a:bodyPr anchorCtr="0" anchor="b" bIns="91425" lIns="91425" rIns="91425" tIns="91425">
            <a:noAutofit/>
          </a:bodyPr>
          <a:lstStyle/>
          <a:p>
            <a:pPr lvl="0">
              <a:spcBef>
                <a:spcPts val="0"/>
              </a:spcBef>
              <a:buNone/>
            </a:pPr>
            <a:r>
              <a:rPr lang="en"/>
              <a:t>Phase One: Connectivist cMOOCs</a:t>
            </a:r>
          </a:p>
        </p:txBody>
      </p:sp>
      <p:sp>
        <p:nvSpPr>
          <p:cNvPr id="99" name="Shape 99"/>
          <p:cNvSpPr txBox="1"/>
          <p:nvPr>
            <p:ph idx="1" type="body"/>
          </p:nvPr>
        </p:nvSpPr>
        <p:spPr>
          <a:xfrm>
            <a:off x="457200" y="2060200"/>
            <a:ext cx="7741499" cy="1850099"/>
          </a:xfrm>
          <a:prstGeom prst="rect">
            <a:avLst/>
          </a:prstGeom>
        </p:spPr>
        <p:txBody>
          <a:bodyPr anchorCtr="0" anchor="t" bIns="91425" lIns="91425" rIns="91425" tIns="91425">
            <a:noAutofit/>
          </a:bodyPr>
          <a:lstStyle/>
          <a:p>
            <a:pPr lvl="0" rtl="0">
              <a:spcBef>
                <a:spcPts val="0"/>
              </a:spcBef>
              <a:buNone/>
            </a:pPr>
            <a:r>
              <a:t/>
            </a:r>
            <a:endParaRPr/>
          </a:p>
          <a:p>
            <a:pPr lvl="0">
              <a:spcBef>
                <a:spcPts val="0"/>
              </a:spcBef>
              <a:buNone/>
            </a:pPr>
            <a:r>
              <a:rPr lang="en"/>
              <a:t>Engagement and Creativity</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idx="4294967295" type="title"/>
          </p:nvPr>
        </p:nvSpPr>
        <p:spPr>
          <a:xfrm>
            <a:off x="709450" y="1737850"/>
            <a:ext cx="3747299" cy="2018400"/>
          </a:xfrm>
          <a:prstGeom prst="rect">
            <a:avLst/>
          </a:prstGeom>
        </p:spPr>
        <p:txBody>
          <a:bodyPr anchorCtr="0" anchor="b" bIns="91425" lIns="91425" rIns="91425" tIns="91425">
            <a:noAutofit/>
          </a:bodyPr>
          <a:lstStyle/>
          <a:p>
            <a:pPr lvl="0" rtl="0">
              <a:lnSpc>
                <a:spcPct val="115000"/>
              </a:lnSpc>
              <a:spcBef>
                <a:spcPts val="0"/>
              </a:spcBef>
              <a:buNone/>
            </a:pPr>
            <a:r>
              <a:rPr b="0" lang="en" sz="1100"/>
              <a:t>“</a:t>
            </a:r>
          </a:p>
          <a:p>
            <a:pPr lvl="0" rtl="0">
              <a:lnSpc>
                <a:spcPct val="115000"/>
              </a:lnSpc>
              <a:spcBef>
                <a:spcPts val="0"/>
              </a:spcBef>
              <a:buNone/>
            </a:pPr>
            <a:r>
              <a:t/>
            </a:r>
            <a:endParaRPr b="0" sz="2400"/>
          </a:p>
          <a:p>
            <a:pPr lvl="0" rtl="0">
              <a:lnSpc>
                <a:spcPct val="115000"/>
              </a:lnSpc>
              <a:spcBef>
                <a:spcPts val="0"/>
              </a:spcBef>
              <a:buNone/>
            </a:pPr>
            <a:r>
              <a:t/>
            </a:r>
            <a:endParaRPr b="0" sz="2400"/>
          </a:p>
          <a:p>
            <a:pPr lvl="0" rtl="0">
              <a:lnSpc>
                <a:spcPct val="115000"/>
              </a:lnSpc>
              <a:spcBef>
                <a:spcPts val="0"/>
              </a:spcBef>
              <a:buNone/>
            </a:pPr>
            <a:r>
              <a:t/>
            </a:r>
            <a:endParaRPr b="0" sz="2400"/>
          </a:p>
          <a:p>
            <a:pPr lvl="0" rtl="0">
              <a:lnSpc>
                <a:spcPct val="115000"/>
              </a:lnSpc>
              <a:spcBef>
                <a:spcPts val="0"/>
              </a:spcBef>
              <a:buNone/>
            </a:pPr>
            <a:r>
              <a:t/>
            </a:r>
            <a:endParaRPr b="0" sz="2400"/>
          </a:p>
          <a:p>
            <a:pPr lvl="0" rtl="0">
              <a:lnSpc>
                <a:spcPct val="115000"/>
              </a:lnSpc>
              <a:spcBef>
                <a:spcPts val="0"/>
              </a:spcBef>
              <a:buNone/>
            </a:pPr>
            <a:r>
              <a:t/>
            </a:r>
            <a:endParaRPr b="0" sz="2400"/>
          </a:p>
          <a:p>
            <a:pPr lvl="0" rtl="0">
              <a:lnSpc>
                <a:spcPct val="115000"/>
              </a:lnSpc>
              <a:spcBef>
                <a:spcPts val="0"/>
              </a:spcBef>
              <a:buNone/>
            </a:pPr>
            <a:r>
              <a:t/>
            </a:r>
            <a:endParaRPr b="0" sz="2400"/>
          </a:p>
          <a:p>
            <a:pPr lvl="0" rtl="0">
              <a:lnSpc>
                <a:spcPct val="115000"/>
              </a:lnSpc>
              <a:spcBef>
                <a:spcPts val="0"/>
              </a:spcBef>
              <a:buNone/>
            </a:pPr>
            <a:r>
              <a:rPr b="0" i="1" lang="en" sz="1800"/>
              <a:t>“Connectivism is the thesis that knowledge is distributed across a network of connections, and therefore that learning consists of the ability to construct and traverse those networks.” </a:t>
            </a:r>
          </a:p>
          <a:p>
            <a:pPr lvl="0" rtl="0">
              <a:lnSpc>
                <a:spcPct val="115000"/>
              </a:lnSpc>
              <a:spcBef>
                <a:spcPts val="0"/>
              </a:spcBef>
              <a:buClr>
                <a:schemeClr val="dk1"/>
              </a:buClr>
              <a:buSzPct val="61111"/>
              <a:buFont typeface="Arial"/>
              <a:buNone/>
            </a:pPr>
            <a:r>
              <a:t/>
            </a:r>
            <a:endParaRPr b="0" i="1" sz="1800"/>
          </a:p>
          <a:p>
            <a:pPr lvl="0" rtl="0">
              <a:lnSpc>
                <a:spcPct val="115000"/>
              </a:lnSpc>
              <a:spcBef>
                <a:spcPts val="0"/>
              </a:spcBef>
              <a:buClr>
                <a:schemeClr val="dk1"/>
              </a:buClr>
              <a:buSzPct val="61111"/>
              <a:buFont typeface="Arial"/>
              <a:buNone/>
            </a:pPr>
            <a:r>
              <a:rPr b="0" lang="en" sz="1800"/>
              <a:t>Stephen Downes</a:t>
            </a:r>
          </a:p>
          <a:p>
            <a:pPr lvl="0">
              <a:spcBef>
                <a:spcPts val="0"/>
              </a:spcBef>
              <a:buNone/>
            </a:pPr>
            <a:r>
              <a:t/>
            </a:r>
            <a:endParaRPr sz="1800"/>
          </a:p>
        </p:txBody>
      </p:sp>
      <p:pic>
        <p:nvPicPr>
          <p:cNvPr id="105" name="Shape 105"/>
          <p:cNvPicPr preferRelativeResize="0"/>
          <p:nvPr/>
        </p:nvPicPr>
        <p:blipFill>
          <a:blip r:embed="rId3">
            <a:alphaModFix/>
          </a:blip>
          <a:stretch>
            <a:fillRect/>
          </a:stretch>
        </p:blipFill>
        <p:spPr>
          <a:xfrm>
            <a:off x="5099725" y="266951"/>
            <a:ext cx="3561550" cy="46096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457200" y="227749"/>
            <a:ext cx="8229600" cy="1686900"/>
          </a:xfrm>
          <a:prstGeom prst="rect">
            <a:avLst/>
          </a:prstGeom>
        </p:spPr>
        <p:txBody>
          <a:bodyPr anchorCtr="0" anchor="b" bIns="91425" lIns="91425" rIns="91425" tIns="91425">
            <a:noAutofit/>
          </a:bodyPr>
          <a:lstStyle/>
          <a:p>
            <a:pPr lvl="0" rtl="0" algn="ctr">
              <a:spcBef>
                <a:spcPts val="600"/>
              </a:spcBef>
              <a:buClr>
                <a:schemeClr val="dk1"/>
              </a:buClr>
              <a:buSzPct val="30555"/>
              <a:buFont typeface="Arial"/>
              <a:buNone/>
            </a:pPr>
            <a:r>
              <a:rPr lang="en"/>
              <a:t>Examples of cMOOC Courses Studied by researchers</a:t>
            </a:r>
          </a:p>
          <a:p>
            <a:pPr lvl="0" rtl="0" algn="ctr">
              <a:spcBef>
                <a:spcPts val="0"/>
              </a:spcBef>
              <a:buNone/>
            </a:pPr>
            <a:r>
              <a:t/>
            </a:r>
            <a:endParaRPr/>
          </a:p>
        </p:txBody>
      </p:sp>
      <p:sp>
        <p:nvSpPr>
          <p:cNvPr id="111" name="Shape 111"/>
          <p:cNvSpPr txBox="1"/>
          <p:nvPr>
            <p:ph idx="1" type="body"/>
          </p:nvPr>
        </p:nvSpPr>
        <p:spPr>
          <a:xfrm>
            <a:off x="214325" y="1685300"/>
            <a:ext cx="6292199" cy="3054300"/>
          </a:xfrm>
          <a:prstGeom prst="rect">
            <a:avLst/>
          </a:prstGeom>
        </p:spPr>
        <p:txBody>
          <a:bodyPr anchorCtr="0" anchor="t" bIns="91425" lIns="91425" rIns="91425" tIns="91425">
            <a:noAutofit/>
          </a:bodyPr>
          <a:lstStyle/>
          <a:p>
            <a:pPr lvl="0" rtl="0">
              <a:spcBef>
                <a:spcPts val="0"/>
              </a:spcBef>
              <a:buNone/>
            </a:pPr>
            <a:r>
              <a:rPr lang="en" sz="2400"/>
              <a:t>- Personal learning environments, Networks and knowledge (PLENK 2010)</a:t>
            </a:r>
          </a:p>
          <a:p>
            <a:pPr lvl="0" rtl="0">
              <a:spcBef>
                <a:spcPts val="0"/>
              </a:spcBef>
              <a:buNone/>
            </a:pPr>
            <a:r>
              <a:rPr lang="en" sz="2400"/>
              <a:t>- Connectivism and Connectivist knowledge (CCK 2008, 2009, 2011)</a:t>
            </a:r>
          </a:p>
          <a:p>
            <a:pPr lvl="0" rtl="0">
              <a:spcBef>
                <a:spcPts val="0"/>
              </a:spcBef>
              <a:buNone/>
            </a:pPr>
            <a:r>
              <a:rPr lang="en" sz="2400"/>
              <a:t>-Critical Literacies (CRITLIT 2010)</a:t>
            </a:r>
          </a:p>
          <a:p>
            <a:pPr lvl="0" rtl="0">
              <a:spcBef>
                <a:spcPts val="0"/>
              </a:spcBef>
              <a:buNone/>
            </a:pPr>
            <a:r>
              <a:rPr lang="en" sz="2400"/>
              <a:t>- MobiMooc (2011)</a:t>
            </a:r>
          </a:p>
          <a:p>
            <a:pPr lvl="0" rtl="0">
              <a:spcBef>
                <a:spcPts val="0"/>
              </a:spcBef>
              <a:buNone/>
            </a:pPr>
            <a:r>
              <a:t/>
            </a:r>
            <a:endParaRPr/>
          </a:p>
        </p:txBody>
      </p:sp>
      <p:pic>
        <p:nvPicPr>
          <p:cNvPr id="112" name="Shape 112"/>
          <p:cNvPicPr preferRelativeResize="0"/>
          <p:nvPr/>
        </p:nvPicPr>
        <p:blipFill>
          <a:blip r:embed="rId3">
            <a:alphaModFix/>
          </a:blip>
          <a:stretch>
            <a:fillRect/>
          </a:stretch>
        </p:blipFill>
        <p:spPr>
          <a:xfrm>
            <a:off x="6198725" y="3159725"/>
            <a:ext cx="2714625" cy="16859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pic>
        <p:nvPicPr>
          <p:cNvPr id="117" name="Shape 117"/>
          <p:cNvPicPr preferRelativeResize="0"/>
          <p:nvPr/>
        </p:nvPicPr>
        <p:blipFill>
          <a:blip r:embed="rId3">
            <a:alphaModFix/>
          </a:blip>
          <a:stretch>
            <a:fillRect/>
          </a:stretch>
        </p:blipFill>
        <p:spPr>
          <a:xfrm>
            <a:off x="2941175" y="2903600"/>
            <a:ext cx="5943600" cy="2047875"/>
          </a:xfrm>
          <a:prstGeom prst="rect">
            <a:avLst/>
          </a:prstGeom>
          <a:noFill/>
          <a:ln>
            <a:noFill/>
          </a:ln>
        </p:spPr>
      </p:pic>
      <p:pic>
        <p:nvPicPr>
          <p:cNvPr id="118" name="Shape 118"/>
          <p:cNvPicPr preferRelativeResize="0"/>
          <p:nvPr/>
        </p:nvPicPr>
        <p:blipFill>
          <a:blip r:embed="rId4">
            <a:alphaModFix/>
          </a:blip>
          <a:stretch>
            <a:fillRect/>
          </a:stretch>
        </p:blipFill>
        <p:spPr>
          <a:xfrm>
            <a:off x="6569500" y="459525"/>
            <a:ext cx="1847124" cy="1847124"/>
          </a:xfrm>
          <a:prstGeom prst="rect">
            <a:avLst/>
          </a:prstGeom>
          <a:noFill/>
          <a:ln>
            <a:noFill/>
          </a:ln>
        </p:spPr>
      </p:pic>
      <p:pic>
        <p:nvPicPr>
          <p:cNvPr id="119" name="Shape 119"/>
          <p:cNvPicPr preferRelativeResize="0"/>
          <p:nvPr/>
        </p:nvPicPr>
        <p:blipFill>
          <a:blip r:embed="rId5">
            <a:alphaModFix/>
          </a:blip>
          <a:stretch>
            <a:fillRect/>
          </a:stretch>
        </p:blipFill>
        <p:spPr>
          <a:xfrm>
            <a:off x="198275" y="206475"/>
            <a:ext cx="5254457" cy="248407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sp>
        <p:nvSpPr>
          <p:cNvPr id="124" name="Shape 124"/>
          <p:cNvSpPr txBox="1"/>
          <p:nvPr>
            <p:ph type="title"/>
          </p:nvPr>
        </p:nvSpPr>
        <p:spPr>
          <a:xfrm>
            <a:off x="457200" y="588624"/>
            <a:ext cx="8229600" cy="723600"/>
          </a:xfrm>
          <a:prstGeom prst="rect">
            <a:avLst/>
          </a:prstGeom>
        </p:spPr>
        <p:txBody>
          <a:bodyPr anchorCtr="0" anchor="b" bIns="91425" lIns="91425" rIns="91425" tIns="91425">
            <a:noAutofit/>
          </a:bodyPr>
          <a:lstStyle/>
          <a:p>
            <a:pPr lvl="0" rtl="0">
              <a:spcBef>
                <a:spcPts val="0"/>
              </a:spcBef>
              <a:buNone/>
            </a:pPr>
            <a:r>
              <a:rPr lang="en"/>
              <a:t>Phase One: Connectivist cMOOCs</a:t>
            </a:r>
          </a:p>
        </p:txBody>
      </p:sp>
      <p:sp>
        <p:nvSpPr>
          <p:cNvPr id="125" name="Shape 125"/>
          <p:cNvSpPr txBox="1"/>
          <p:nvPr>
            <p:ph idx="1" type="body"/>
          </p:nvPr>
        </p:nvSpPr>
        <p:spPr>
          <a:xfrm>
            <a:off x="589150" y="1390775"/>
            <a:ext cx="7609499" cy="2840099"/>
          </a:xfrm>
          <a:prstGeom prst="rect">
            <a:avLst/>
          </a:prstGeom>
        </p:spPr>
        <p:txBody>
          <a:bodyPr anchorCtr="0" anchor="t" bIns="91425" lIns="91425" rIns="91425" tIns="91425">
            <a:noAutofit/>
          </a:bodyPr>
          <a:lstStyle/>
          <a:p>
            <a:pPr lvl="0" rtl="0">
              <a:spcBef>
                <a:spcPts val="0"/>
              </a:spcBef>
              <a:buNone/>
            </a:pPr>
            <a:r>
              <a:rPr lang="en"/>
              <a:t>Principles*</a:t>
            </a:r>
          </a:p>
          <a:p>
            <a:pPr lvl="0" rtl="0">
              <a:spcBef>
                <a:spcPts val="0"/>
              </a:spcBef>
              <a:buNone/>
            </a:pPr>
            <a:r>
              <a:rPr lang="en"/>
              <a:t>- diversity</a:t>
            </a:r>
          </a:p>
          <a:p>
            <a:pPr lvl="0" rtl="0">
              <a:spcBef>
                <a:spcPts val="0"/>
              </a:spcBef>
              <a:buNone/>
            </a:pPr>
            <a:r>
              <a:rPr lang="en"/>
              <a:t>- autonomy</a:t>
            </a:r>
          </a:p>
          <a:p>
            <a:pPr lvl="0" rtl="0">
              <a:spcBef>
                <a:spcPts val="0"/>
              </a:spcBef>
              <a:buNone/>
            </a:pPr>
            <a:r>
              <a:rPr lang="en"/>
              <a:t>- openness</a:t>
            </a:r>
          </a:p>
          <a:p>
            <a:pPr lvl="0" rtl="0">
              <a:spcBef>
                <a:spcPts val="0"/>
              </a:spcBef>
              <a:buNone/>
            </a:pPr>
            <a:r>
              <a:rPr lang="en"/>
              <a:t>- emergent knowledge</a:t>
            </a:r>
          </a:p>
          <a:p>
            <a:pPr lvl="0" rtl="0">
              <a:spcBef>
                <a:spcPts val="0"/>
              </a:spcBef>
              <a:buNone/>
            </a:pPr>
            <a:r>
              <a:rPr i="1" lang="en"/>
              <a:t> * </a:t>
            </a:r>
            <a:r>
              <a:rPr i="1" lang="en" sz="2400">
                <a:solidFill>
                  <a:srgbClr val="0000FF"/>
                </a:solidFill>
              </a:rPr>
              <a:t>Mackness, Mak, and Williams (2010) </a:t>
            </a:r>
          </a:p>
          <a:p>
            <a:pPr lvl="0" rtl="0">
              <a:spcBef>
                <a:spcPts val="0"/>
              </a:spcBef>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9" name="Shape 129"/>
        <p:cNvGrpSpPr/>
        <p:nvPr/>
      </p:nvGrpSpPr>
      <p:grpSpPr>
        <a:xfrm>
          <a:off x="0" y="0"/>
          <a:ext cx="0" cy="0"/>
          <a:chOff x="0" y="0"/>
          <a:chExt cx="0" cy="0"/>
        </a:xfrm>
      </p:grpSpPr>
      <p:sp>
        <p:nvSpPr>
          <p:cNvPr id="130" name="Shape 130"/>
          <p:cNvSpPr txBox="1"/>
          <p:nvPr>
            <p:ph type="title"/>
          </p:nvPr>
        </p:nvSpPr>
        <p:spPr>
          <a:xfrm>
            <a:off x="457200" y="588624"/>
            <a:ext cx="8229600" cy="723600"/>
          </a:xfrm>
          <a:prstGeom prst="rect">
            <a:avLst/>
          </a:prstGeom>
        </p:spPr>
        <p:txBody>
          <a:bodyPr anchorCtr="0" anchor="b" bIns="91425" lIns="91425" rIns="91425" tIns="91425">
            <a:noAutofit/>
          </a:bodyPr>
          <a:lstStyle/>
          <a:p>
            <a:pPr lvl="0" rtl="0">
              <a:spcBef>
                <a:spcPts val="0"/>
              </a:spcBef>
              <a:buNone/>
            </a:pPr>
            <a:r>
              <a:rPr lang="en"/>
              <a:t>Phase One: Connectivist cMOOCs</a:t>
            </a:r>
          </a:p>
        </p:txBody>
      </p:sp>
      <p:sp>
        <p:nvSpPr>
          <p:cNvPr id="131" name="Shape 131"/>
          <p:cNvSpPr txBox="1"/>
          <p:nvPr>
            <p:ph idx="1" type="body"/>
          </p:nvPr>
        </p:nvSpPr>
        <p:spPr>
          <a:xfrm>
            <a:off x="589150" y="1390775"/>
            <a:ext cx="7609499" cy="2840099"/>
          </a:xfrm>
          <a:prstGeom prst="rect">
            <a:avLst/>
          </a:prstGeom>
        </p:spPr>
        <p:txBody>
          <a:bodyPr anchorCtr="0" anchor="t" bIns="91425" lIns="91425" rIns="91425" tIns="91425">
            <a:noAutofit/>
          </a:bodyPr>
          <a:lstStyle/>
          <a:p>
            <a:pPr lvl="0" rtl="0">
              <a:spcBef>
                <a:spcPts val="0"/>
              </a:spcBef>
              <a:buNone/>
            </a:pPr>
            <a:r>
              <a:rPr lang="en"/>
              <a:t>Activities*</a:t>
            </a:r>
          </a:p>
          <a:p>
            <a:pPr lvl="0" rtl="0">
              <a:spcBef>
                <a:spcPts val="0"/>
              </a:spcBef>
              <a:buNone/>
            </a:pPr>
            <a:r>
              <a:rPr lang="en"/>
              <a:t>- aggregation</a:t>
            </a:r>
          </a:p>
          <a:p>
            <a:pPr lvl="0" rtl="0">
              <a:spcBef>
                <a:spcPts val="0"/>
              </a:spcBef>
              <a:buNone/>
            </a:pPr>
            <a:r>
              <a:rPr lang="en"/>
              <a:t>- relation</a:t>
            </a:r>
          </a:p>
          <a:p>
            <a:pPr lvl="0" rtl="0">
              <a:spcBef>
                <a:spcPts val="0"/>
              </a:spcBef>
              <a:buNone/>
            </a:pPr>
            <a:r>
              <a:rPr lang="en"/>
              <a:t>- creation </a:t>
            </a:r>
          </a:p>
          <a:p>
            <a:pPr lvl="0" rtl="0">
              <a:spcBef>
                <a:spcPts val="0"/>
              </a:spcBef>
              <a:buNone/>
            </a:pPr>
            <a:r>
              <a:rPr lang="en"/>
              <a:t>- sharing</a:t>
            </a:r>
          </a:p>
          <a:p>
            <a:pPr lvl="0" rtl="0">
              <a:spcBef>
                <a:spcPts val="0"/>
              </a:spcBef>
              <a:buNone/>
            </a:pPr>
            <a:r>
              <a:rPr i="1" lang="en"/>
              <a:t> * </a:t>
            </a:r>
            <a:r>
              <a:rPr i="1" lang="en" sz="2400">
                <a:solidFill>
                  <a:srgbClr val="0000FF"/>
                </a:solidFill>
              </a:rPr>
              <a:t>Kop (2011) </a:t>
            </a:r>
          </a:p>
          <a:p>
            <a:pPr lvl="0" rtl="0">
              <a:spcBef>
                <a:spcPts val="0"/>
              </a:spcBef>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title"/>
          </p:nvPr>
        </p:nvSpPr>
        <p:spPr>
          <a:xfrm>
            <a:off x="457200" y="588624"/>
            <a:ext cx="8229600" cy="723600"/>
          </a:xfrm>
          <a:prstGeom prst="rect">
            <a:avLst/>
          </a:prstGeom>
        </p:spPr>
        <p:txBody>
          <a:bodyPr anchorCtr="0" anchor="b" bIns="91425" lIns="91425" rIns="91425" tIns="91425">
            <a:noAutofit/>
          </a:bodyPr>
          <a:lstStyle/>
          <a:p>
            <a:pPr lvl="0" rtl="0">
              <a:spcBef>
                <a:spcPts val="0"/>
              </a:spcBef>
              <a:buNone/>
            </a:pPr>
            <a:r>
              <a:rPr lang="en"/>
              <a:t>Phase One: Connectivist cMOOCs</a:t>
            </a:r>
          </a:p>
          <a:p>
            <a:pPr lvl="0" rtl="0">
              <a:spcBef>
                <a:spcPts val="0"/>
              </a:spcBef>
              <a:buNone/>
            </a:pPr>
            <a:r>
              <a:rPr lang="en"/>
              <a:t>Challenges</a:t>
            </a:r>
          </a:p>
        </p:txBody>
      </p:sp>
      <p:sp>
        <p:nvSpPr>
          <p:cNvPr id="137" name="Shape 137"/>
          <p:cNvSpPr txBox="1"/>
          <p:nvPr>
            <p:ph idx="1" type="body"/>
          </p:nvPr>
        </p:nvSpPr>
        <p:spPr>
          <a:xfrm>
            <a:off x="589150" y="1390775"/>
            <a:ext cx="4832999" cy="3308700"/>
          </a:xfrm>
          <a:prstGeom prst="rect">
            <a:avLst/>
          </a:prstGeom>
        </p:spPr>
        <p:txBody>
          <a:bodyPr anchorCtr="0" anchor="t" bIns="91425" lIns="91425" rIns="91425" tIns="91425">
            <a:noAutofit/>
          </a:bodyPr>
          <a:lstStyle/>
          <a:p>
            <a:pPr lvl="0" rtl="0">
              <a:spcBef>
                <a:spcPts val="0"/>
              </a:spcBef>
              <a:buNone/>
            </a:pPr>
            <a:r>
              <a:rPr lang="en"/>
              <a:t>- lurking</a:t>
            </a:r>
          </a:p>
          <a:p>
            <a:pPr lvl="0" rtl="0">
              <a:spcBef>
                <a:spcPts val="0"/>
              </a:spcBef>
              <a:buNone/>
            </a:pPr>
            <a:r>
              <a:rPr lang="en"/>
              <a:t>- increasing participation</a:t>
            </a:r>
          </a:p>
          <a:p>
            <a:pPr lvl="0" rtl="0">
              <a:spcBef>
                <a:spcPts val="0"/>
              </a:spcBef>
              <a:buNone/>
            </a:pPr>
            <a:r>
              <a:rPr lang="en"/>
              <a:t>- increasing transformational learning</a:t>
            </a:r>
          </a:p>
          <a:p>
            <a:pPr lvl="0" rtl="0">
              <a:spcBef>
                <a:spcPts val="0"/>
              </a:spcBef>
              <a:buNone/>
            </a:pPr>
            <a:r>
              <a:rPr lang="en"/>
              <a:t>- effective tools</a:t>
            </a:r>
          </a:p>
          <a:p>
            <a:pPr lvl="0" rtl="0">
              <a:spcBef>
                <a:spcPts val="0"/>
              </a:spcBef>
              <a:buNone/>
            </a:pPr>
            <a:r>
              <a:t/>
            </a:r>
            <a:endParaRPr i="1" sz="2400">
              <a:solidFill>
                <a:srgbClr val="0000FF"/>
              </a:solidFill>
            </a:endParaRPr>
          </a:p>
          <a:p>
            <a:pPr lvl="0" rtl="0">
              <a:spcBef>
                <a:spcPts val="0"/>
              </a:spcBef>
              <a:buNone/>
            </a:pPr>
            <a:r>
              <a:t/>
            </a:r>
            <a:endParaRPr/>
          </a:p>
        </p:txBody>
      </p:sp>
      <p:pic>
        <p:nvPicPr>
          <p:cNvPr id="138" name="Shape 138"/>
          <p:cNvPicPr preferRelativeResize="0"/>
          <p:nvPr/>
        </p:nvPicPr>
        <p:blipFill>
          <a:blip r:embed="rId3">
            <a:alphaModFix/>
          </a:blip>
          <a:stretch>
            <a:fillRect/>
          </a:stretch>
        </p:blipFill>
        <p:spPr>
          <a:xfrm>
            <a:off x="5673150" y="1740600"/>
            <a:ext cx="2490274" cy="249027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2" name="Shape 142"/>
        <p:cNvGrpSpPr/>
        <p:nvPr/>
      </p:nvGrpSpPr>
      <p:grpSpPr>
        <a:xfrm>
          <a:off x="0" y="0"/>
          <a:ext cx="0" cy="0"/>
          <a:chOff x="0" y="0"/>
          <a:chExt cx="0" cy="0"/>
        </a:xfrm>
      </p:grpSpPr>
      <p:sp>
        <p:nvSpPr>
          <p:cNvPr id="143" name="Shape 143"/>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Phase Two: xMOOCs</a:t>
            </a:r>
          </a:p>
        </p:txBody>
      </p:sp>
      <p:sp>
        <p:nvSpPr>
          <p:cNvPr id="144" name="Shape 144"/>
          <p:cNvSpPr txBox="1"/>
          <p:nvPr>
            <p:ph idx="1" type="body"/>
          </p:nvPr>
        </p:nvSpPr>
        <p:spPr>
          <a:xfrm>
            <a:off x="341700" y="1762450"/>
            <a:ext cx="7492800" cy="2652000"/>
          </a:xfrm>
          <a:prstGeom prst="rect">
            <a:avLst/>
          </a:prstGeom>
        </p:spPr>
        <p:txBody>
          <a:bodyPr anchorCtr="0" anchor="t" bIns="91425" lIns="91425" rIns="91425" tIns="91425">
            <a:noAutofit/>
          </a:bodyPr>
          <a:lstStyle/>
          <a:p>
            <a:pPr lvl="0" rtl="0">
              <a:spcBef>
                <a:spcPts val="0"/>
              </a:spcBef>
              <a:buNone/>
            </a:pPr>
            <a:r>
              <a:rPr lang="en"/>
              <a:t>- cMOOCs vs xMOOCs</a:t>
            </a:r>
          </a:p>
          <a:p>
            <a:pPr lvl="0" rtl="0">
              <a:spcBef>
                <a:spcPts val="0"/>
              </a:spcBef>
              <a:buNone/>
            </a:pPr>
            <a:r>
              <a:rPr lang="en"/>
              <a:t>- learning analytics</a:t>
            </a:r>
          </a:p>
          <a:p>
            <a:pPr lvl="0" rtl="0">
              <a:spcBef>
                <a:spcPts val="0"/>
              </a:spcBef>
              <a:buNone/>
            </a:pPr>
            <a:r>
              <a:rPr lang="en"/>
              <a:t>- assessment</a:t>
            </a:r>
          </a:p>
          <a:p>
            <a:pPr lvl="0" rtl="0">
              <a:spcBef>
                <a:spcPts val="0"/>
              </a:spcBef>
              <a:buNone/>
            </a:pPr>
            <a:r>
              <a:rPr lang="en"/>
              <a:t>- critical discourse</a:t>
            </a:r>
          </a:p>
          <a:p>
            <a:pPr lvl="0">
              <a:spcBef>
                <a:spcPts val="0"/>
              </a:spcBef>
              <a:buNone/>
            </a:pPr>
            <a:r>
              <a:t/>
            </a:r>
            <a:endParaRPr/>
          </a:p>
        </p:txBody>
      </p:sp>
      <p:pic>
        <p:nvPicPr>
          <p:cNvPr id="145" name="Shape 145"/>
          <p:cNvPicPr preferRelativeResize="0"/>
          <p:nvPr/>
        </p:nvPicPr>
        <p:blipFill>
          <a:blip r:embed="rId3">
            <a:alphaModFix/>
          </a:blip>
          <a:stretch>
            <a:fillRect/>
          </a:stretch>
        </p:blipFill>
        <p:spPr>
          <a:xfrm>
            <a:off x="4558200" y="1459882"/>
            <a:ext cx="4349825" cy="248561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x="0" y="0"/>
          <a:ext cx="0" cy="0"/>
          <a:chOff x="0" y="0"/>
          <a:chExt cx="0" cy="0"/>
        </a:xfrm>
      </p:grpSpPr>
      <p:sp>
        <p:nvSpPr>
          <p:cNvPr id="36" name="Shape 36"/>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Media Coverage of MOOCs</a:t>
            </a:r>
          </a:p>
        </p:txBody>
      </p:sp>
      <p:pic>
        <p:nvPicPr>
          <p:cNvPr id="37" name="Shape 37"/>
          <p:cNvPicPr preferRelativeResize="0"/>
          <p:nvPr/>
        </p:nvPicPr>
        <p:blipFill>
          <a:blip r:embed="rId3">
            <a:alphaModFix/>
          </a:blip>
          <a:stretch>
            <a:fillRect/>
          </a:stretch>
        </p:blipFill>
        <p:spPr>
          <a:xfrm>
            <a:off x="3618875" y="2127800"/>
            <a:ext cx="5379123" cy="2623024"/>
          </a:xfrm>
          <a:prstGeom prst="rect">
            <a:avLst/>
          </a:prstGeom>
          <a:noFill/>
          <a:ln>
            <a:noFill/>
          </a:ln>
        </p:spPr>
      </p:pic>
      <p:pic>
        <p:nvPicPr>
          <p:cNvPr id="38" name="Shape 38"/>
          <p:cNvPicPr preferRelativeResize="0"/>
          <p:nvPr/>
        </p:nvPicPr>
        <p:blipFill>
          <a:blip r:embed="rId4">
            <a:alphaModFix/>
          </a:blip>
          <a:stretch>
            <a:fillRect/>
          </a:stretch>
        </p:blipFill>
        <p:spPr>
          <a:xfrm>
            <a:off x="457200" y="1465475"/>
            <a:ext cx="4260099" cy="188639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cMOOC and xMOOC differentiation</a:t>
            </a:r>
          </a:p>
        </p:txBody>
      </p:sp>
      <p:sp>
        <p:nvSpPr>
          <p:cNvPr id="151" name="Shape 151"/>
          <p:cNvSpPr txBox="1"/>
          <p:nvPr>
            <p:ph idx="1" type="body"/>
          </p:nvPr>
        </p:nvSpPr>
        <p:spPr>
          <a:xfrm>
            <a:off x="326825" y="1200150"/>
            <a:ext cx="8567700" cy="3725699"/>
          </a:xfrm>
          <a:prstGeom prst="rect">
            <a:avLst/>
          </a:prstGeom>
        </p:spPr>
        <p:txBody>
          <a:bodyPr anchorCtr="0" anchor="t" bIns="91425" lIns="91425" rIns="91425" tIns="91425">
            <a:noAutofit/>
          </a:bodyPr>
          <a:lstStyle/>
          <a:p>
            <a:pPr lvl="0" rtl="0">
              <a:spcBef>
                <a:spcPts val="0"/>
              </a:spcBef>
              <a:buNone/>
            </a:pPr>
            <a:r>
              <a:rPr lang="en" sz="2400"/>
              <a:t>cMOOCs analyzed:</a:t>
            </a:r>
          </a:p>
          <a:p>
            <a:pPr lvl="0" rtl="0">
              <a:spcBef>
                <a:spcPts val="0"/>
              </a:spcBef>
              <a:buNone/>
            </a:pPr>
            <a:r>
              <a:rPr lang="en" sz="2400"/>
              <a:t>- CCK08, PLENK2010, MobiMOOC (20110 and 2012), EduMOOC (2011), Change11, Lak12, CFHE12, and Open12.</a:t>
            </a:r>
          </a:p>
          <a:p>
            <a:pPr lvl="0" rtl="0">
              <a:spcBef>
                <a:spcPts val="0"/>
              </a:spcBef>
              <a:buNone/>
            </a:pPr>
            <a:r>
              <a:t/>
            </a:r>
            <a:endParaRPr sz="2400"/>
          </a:p>
          <a:p>
            <a:pPr lvl="0" rtl="0">
              <a:spcBef>
                <a:spcPts val="0"/>
              </a:spcBef>
              <a:buNone/>
            </a:pPr>
            <a:r>
              <a:rPr lang="en" sz="2400"/>
              <a:t>xMOOCs analyzed:</a:t>
            </a:r>
          </a:p>
          <a:p>
            <a:pPr lvl="0" rtl="0">
              <a:spcBef>
                <a:spcPts val="0"/>
              </a:spcBef>
              <a:buNone/>
            </a:pPr>
            <a:r>
              <a:rPr lang="en" sz="2400"/>
              <a:t>- AI-Stanford, CS101 from Udacity, and several MOOCs from edX and Coursera.</a:t>
            </a:r>
          </a:p>
          <a:p>
            <a:pPr lvl="0" rtl="0">
              <a:spcBef>
                <a:spcPts val="0"/>
              </a:spcBef>
              <a:buClr>
                <a:schemeClr val="dk1"/>
              </a:buClr>
              <a:buSzPct val="45833"/>
              <a:buFont typeface="Arial"/>
              <a:buNone/>
            </a:pPr>
            <a:r>
              <a:rPr lang="en" sz="2400"/>
              <a:t>(Osvaldo Rodriguez et al.)</a:t>
            </a:r>
          </a:p>
          <a:p>
            <a:pPr lvl="0" rtl="0">
              <a:spcBef>
                <a:spcPts val="0"/>
              </a:spcBef>
              <a:buNone/>
            </a:pPr>
            <a:r>
              <a:t/>
            </a:r>
            <a:endParaRPr/>
          </a:p>
          <a:p>
            <a:pPr lvl="0" rtl="0">
              <a:spcBef>
                <a:spcPts val="0"/>
              </a:spcBef>
              <a:buNone/>
            </a:pPr>
            <a:r>
              <a:t/>
            </a:r>
            <a:endParaRPr/>
          </a:p>
          <a:p>
            <a:pPr lvl="0" rtl="0">
              <a:spcBef>
                <a:spcPts val="0"/>
              </a:spcBef>
              <a:buNone/>
            </a:pPr>
            <a:r>
              <a:t/>
            </a:r>
            <a:endParaRPr/>
          </a:p>
          <a:p>
            <a:pPr lvl="0">
              <a:spcBef>
                <a:spcPts val="0"/>
              </a:spcBef>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x="0" y="0"/>
          <a:ext cx="0" cy="0"/>
          <a:chOff x="0" y="0"/>
          <a:chExt cx="0" cy="0"/>
        </a:xfrm>
      </p:grpSpPr>
      <p:sp>
        <p:nvSpPr>
          <p:cNvPr id="156" name="Shape 156"/>
          <p:cNvSpPr txBox="1"/>
          <p:nvPr>
            <p:ph idx="1" type="body"/>
          </p:nvPr>
        </p:nvSpPr>
        <p:spPr>
          <a:xfrm>
            <a:off x="457200" y="1438650"/>
            <a:ext cx="4398599" cy="3487200"/>
          </a:xfrm>
          <a:prstGeom prst="rect">
            <a:avLst/>
          </a:prstGeom>
        </p:spPr>
        <p:txBody>
          <a:bodyPr anchorCtr="0" anchor="t" bIns="91425" lIns="91425" rIns="91425" tIns="91425">
            <a:noAutofit/>
          </a:bodyPr>
          <a:lstStyle/>
          <a:p>
            <a:pPr lvl="0" rtl="0">
              <a:spcBef>
                <a:spcPts val="0"/>
              </a:spcBef>
              <a:buNone/>
            </a:pPr>
            <a:r>
              <a:rPr i="1" lang="en"/>
              <a:t>“</a:t>
            </a:r>
            <a:r>
              <a:rPr i="1" lang="en" sz="2400"/>
              <a:t>cMOOCs focus on knowledge creation and generation, whereas xMOOCs focus on knowledge duplication.” </a:t>
            </a:r>
          </a:p>
          <a:p>
            <a:pPr lvl="0" rtl="0">
              <a:spcBef>
                <a:spcPts val="0"/>
              </a:spcBef>
              <a:buNone/>
            </a:pPr>
            <a:r>
              <a:t/>
            </a:r>
            <a:endParaRPr sz="2400"/>
          </a:p>
          <a:p>
            <a:pPr lvl="0">
              <a:spcBef>
                <a:spcPts val="0"/>
              </a:spcBef>
              <a:buNone/>
            </a:pPr>
            <a:r>
              <a:rPr lang="en" sz="2400"/>
              <a:t>George Siemens</a:t>
            </a:r>
          </a:p>
        </p:txBody>
      </p:sp>
      <p:pic>
        <p:nvPicPr>
          <p:cNvPr id="157" name="Shape 157"/>
          <p:cNvPicPr preferRelativeResize="0"/>
          <p:nvPr/>
        </p:nvPicPr>
        <p:blipFill>
          <a:blip r:embed="rId3">
            <a:alphaModFix/>
          </a:blip>
          <a:stretch>
            <a:fillRect/>
          </a:stretch>
        </p:blipFill>
        <p:spPr>
          <a:xfrm>
            <a:off x="5046950" y="1770475"/>
            <a:ext cx="3769625" cy="2823550"/>
          </a:xfrm>
          <a:prstGeom prst="rect">
            <a:avLst/>
          </a:prstGeom>
          <a:noFill/>
          <a:ln>
            <a:noFill/>
          </a:ln>
        </p:spPr>
      </p:pic>
      <p:sp>
        <p:nvSpPr>
          <p:cNvPr id="158" name="Shape 158"/>
          <p:cNvSpPr txBox="1"/>
          <p:nvPr>
            <p:ph type="title"/>
          </p:nvPr>
        </p:nvSpPr>
        <p:spPr>
          <a:xfrm>
            <a:off x="457200" y="575499"/>
            <a:ext cx="8229600" cy="701399"/>
          </a:xfrm>
          <a:prstGeom prst="rect">
            <a:avLst/>
          </a:prstGeom>
        </p:spPr>
        <p:txBody>
          <a:bodyPr anchorCtr="0" anchor="b" bIns="91425" lIns="91425" rIns="91425" tIns="91425">
            <a:noAutofit/>
          </a:bodyPr>
          <a:lstStyle/>
          <a:p>
            <a:pPr lvl="0">
              <a:spcBef>
                <a:spcPts val="0"/>
              </a:spcBef>
              <a:buNone/>
            </a:pPr>
            <a:r>
              <a:rPr lang="en"/>
              <a:t>cMOOC and xMOOC differentiation</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2" name="Shape 162"/>
        <p:cNvGrpSpPr/>
        <p:nvPr/>
      </p:nvGrpSpPr>
      <p:grpSpPr>
        <a:xfrm>
          <a:off x="0" y="0"/>
          <a:ext cx="0" cy="0"/>
          <a:chOff x="0" y="0"/>
          <a:chExt cx="0" cy="0"/>
        </a:xfrm>
      </p:grpSpPr>
      <p:sp>
        <p:nvSpPr>
          <p:cNvPr id="163" name="Shape 163"/>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cMOOC and xMOOc differentiation</a:t>
            </a:r>
          </a:p>
        </p:txBody>
      </p:sp>
      <p:sp>
        <p:nvSpPr>
          <p:cNvPr id="164" name="Shape 164"/>
          <p:cNvSpPr txBox="1"/>
          <p:nvPr>
            <p:ph idx="1" type="body"/>
          </p:nvPr>
        </p:nvSpPr>
        <p:spPr>
          <a:xfrm>
            <a:off x="179850" y="1474700"/>
            <a:ext cx="3093300" cy="2434800"/>
          </a:xfrm>
          <a:prstGeom prst="rect">
            <a:avLst/>
          </a:prstGeom>
        </p:spPr>
        <p:txBody>
          <a:bodyPr anchorCtr="0" anchor="t" bIns="91425" lIns="91425" rIns="91425" tIns="91425">
            <a:noAutofit/>
          </a:bodyPr>
          <a:lstStyle/>
          <a:p>
            <a:pPr lvl="0" rtl="0">
              <a:spcBef>
                <a:spcPts val="0"/>
              </a:spcBef>
              <a:buNone/>
            </a:pPr>
            <a:r>
              <a:rPr lang="en" sz="2400"/>
              <a:t>- the concept and practice of openness</a:t>
            </a:r>
          </a:p>
          <a:p>
            <a:pPr lvl="0" rtl="0">
              <a:spcBef>
                <a:spcPts val="0"/>
              </a:spcBef>
              <a:buNone/>
            </a:pPr>
            <a:r>
              <a:rPr lang="en" sz="2400"/>
              <a:t>- privacy and informed consent</a:t>
            </a:r>
          </a:p>
          <a:p>
            <a:pPr lvl="0">
              <a:spcBef>
                <a:spcPts val="0"/>
              </a:spcBef>
              <a:buNone/>
            </a:pPr>
            <a:r>
              <a:t/>
            </a:r>
            <a:endParaRPr/>
          </a:p>
        </p:txBody>
      </p:sp>
      <p:pic>
        <p:nvPicPr>
          <p:cNvPr id="165" name="Shape 165"/>
          <p:cNvPicPr preferRelativeResize="0"/>
          <p:nvPr/>
        </p:nvPicPr>
        <p:blipFill>
          <a:blip r:embed="rId3">
            <a:alphaModFix/>
          </a:blip>
          <a:stretch>
            <a:fillRect/>
          </a:stretch>
        </p:blipFill>
        <p:spPr>
          <a:xfrm>
            <a:off x="3447425" y="1063375"/>
            <a:ext cx="5363874" cy="393724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9" name="Shape 169"/>
        <p:cNvGrpSpPr/>
        <p:nvPr/>
      </p:nvGrpSpPr>
      <p:grpSpPr>
        <a:xfrm>
          <a:off x="0" y="0"/>
          <a:ext cx="0" cy="0"/>
          <a:chOff x="0" y="0"/>
          <a:chExt cx="0" cy="0"/>
        </a:xfrm>
      </p:grpSpPr>
      <p:pic>
        <p:nvPicPr>
          <p:cNvPr id="170" name="Shape 170"/>
          <p:cNvPicPr preferRelativeResize="0"/>
          <p:nvPr/>
        </p:nvPicPr>
        <p:blipFill>
          <a:blip r:embed="rId3">
            <a:alphaModFix/>
          </a:blip>
          <a:stretch>
            <a:fillRect/>
          </a:stretch>
        </p:blipFill>
        <p:spPr>
          <a:xfrm>
            <a:off x="6756876" y="1390526"/>
            <a:ext cx="2250050" cy="2228550"/>
          </a:xfrm>
          <a:prstGeom prst="rect">
            <a:avLst/>
          </a:prstGeom>
          <a:noFill/>
          <a:ln>
            <a:noFill/>
          </a:ln>
        </p:spPr>
      </p:pic>
      <p:sp>
        <p:nvSpPr>
          <p:cNvPr id="171" name="Shape 171"/>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Learning analytics</a:t>
            </a:r>
          </a:p>
        </p:txBody>
      </p:sp>
      <p:sp>
        <p:nvSpPr>
          <p:cNvPr id="172" name="Shape 172"/>
          <p:cNvSpPr txBox="1"/>
          <p:nvPr>
            <p:ph idx="1" type="body"/>
          </p:nvPr>
        </p:nvSpPr>
        <p:spPr>
          <a:xfrm>
            <a:off x="457200" y="1200150"/>
            <a:ext cx="6724200" cy="3725699"/>
          </a:xfrm>
          <a:prstGeom prst="rect">
            <a:avLst/>
          </a:prstGeom>
        </p:spPr>
        <p:txBody>
          <a:bodyPr anchorCtr="0" anchor="t" bIns="91425" lIns="91425" rIns="91425" tIns="91425">
            <a:noAutofit/>
          </a:bodyPr>
          <a:lstStyle/>
          <a:p>
            <a:pPr lvl="0" rtl="0">
              <a:spcBef>
                <a:spcPts val="0"/>
              </a:spcBef>
              <a:buNone/>
            </a:pPr>
            <a:r>
              <a:rPr lang="en"/>
              <a:t>- MOOC demographics</a:t>
            </a:r>
          </a:p>
          <a:p>
            <a:pPr lvl="0" rtl="0">
              <a:spcBef>
                <a:spcPts val="0"/>
              </a:spcBef>
              <a:buNone/>
            </a:pPr>
            <a:r>
              <a:rPr lang="en"/>
              <a:t>- correlate student characteristics with achievement</a:t>
            </a:r>
          </a:p>
          <a:p>
            <a:pPr lvl="0" rtl="0">
              <a:spcBef>
                <a:spcPts val="0"/>
              </a:spcBef>
              <a:buNone/>
            </a:pPr>
            <a:r>
              <a:rPr lang="en"/>
              <a:t>- discern micro-patterns of learning behavior</a:t>
            </a:r>
          </a:p>
          <a:p>
            <a:pPr lvl="0">
              <a:spcBef>
                <a:spcPts val="0"/>
              </a:spcBef>
              <a:buNone/>
            </a:pPr>
            <a:r>
              <a:rPr lang="en"/>
              <a:t>- understand patterns of student engagement or non-engagement</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x="0" y="0"/>
          <a:ext cx="0" cy="0"/>
          <a:chOff x="0" y="0"/>
          <a:chExt cx="0" cy="0"/>
        </a:xfrm>
      </p:grpSpPr>
      <p:sp>
        <p:nvSpPr>
          <p:cNvPr id="177" name="Shape 177"/>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Assessment</a:t>
            </a:r>
          </a:p>
        </p:txBody>
      </p:sp>
      <p:sp>
        <p:nvSpPr>
          <p:cNvPr id="178" name="Shape 178"/>
          <p:cNvSpPr txBox="1"/>
          <p:nvPr>
            <p:ph idx="1" type="body"/>
          </p:nvPr>
        </p:nvSpPr>
        <p:spPr>
          <a:xfrm>
            <a:off x="457200" y="1200150"/>
            <a:ext cx="8229600" cy="3725699"/>
          </a:xfrm>
          <a:prstGeom prst="rect">
            <a:avLst/>
          </a:prstGeom>
        </p:spPr>
        <p:txBody>
          <a:bodyPr anchorCtr="0" anchor="t" bIns="91425" lIns="91425" rIns="91425" tIns="91425">
            <a:noAutofit/>
          </a:bodyPr>
          <a:lstStyle/>
          <a:p>
            <a:pPr lvl="0" rtl="0">
              <a:spcBef>
                <a:spcPts val="0"/>
              </a:spcBef>
              <a:buNone/>
            </a:pPr>
            <a:r>
              <a:rPr lang="en" sz="1800"/>
              <a:t>- credit by MOOC course: (recommendation of ACE)</a:t>
            </a:r>
          </a:p>
          <a:p>
            <a:pPr lvl="0" rtl="0">
              <a:spcBef>
                <a:spcPts val="0"/>
              </a:spcBef>
              <a:buNone/>
            </a:pPr>
            <a:r>
              <a:rPr lang="en" sz="1800"/>
              <a:t>Pre-Calculus, University of California-Irvine</a:t>
            </a:r>
          </a:p>
          <a:p>
            <a:pPr lvl="0" rtl="0">
              <a:spcBef>
                <a:spcPts val="0"/>
              </a:spcBef>
              <a:buNone/>
            </a:pPr>
            <a:r>
              <a:rPr lang="en" sz="1800"/>
              <a:t>Introduction to Genetics and Evolution, Duke University </a:t>
            </a:r>
          </a:p>
          <a:p>
            <a:pPr lvl="0" rtl="0">
              <a:spcBef>
                <a:spcPts val="0"/>
              </a:spcBef>
              <a:buNone/>
            </a:pPr>
            <a:r>
              <a:rPr lang="en" sz="1800"/>
              <a:t>Bioelectricity: A Quantitative Approach, Duke University</a:t>
            </a:r>
          </a:p>
          <a:p>
            <a:pPr lvl="0" rtl="0">
              <a:spcBef>
                <a:spcPts val="0"/>
              </a:spcBef>
              <a:buNone/>
            </a:pPr>
            <a:r>
              <a:rPr lang="en" sz="1800"/>
              <a:t>Calculus: Single Variable, U. of Pennsylvania</a:t>
            </a:r>
          </a:p>
          <a:p>
            <a:pPr lvl="0" rtl="0">
              <a:spcBef>
                <a:spcPts val="0"/>
              </a:spcBef>
              <a:buNone/>
            </a:pPr>
            <a:r>
              <a:t/>
            </a:r>
            <a:endParaRPr sz="1800"/>
          </a:p>
          <a:p>
            <a:pPr lvl="0" rtl="0">
              <a:spcBef>
                <a:spcPts val="0"/>
              </a:spcBef>
              <a:buNone/>
            </a:pPr>
            <a:r>
              <a:rPr lang="en" sz="1800"/>
              <a:t>- credit by College:</a:t>
            </a:r>
          </a:p>
          <a:p>
            <a:pPr lvl="0" rtl="0">
              <a:spcBef>
                <a:spcPts val="0"/>
              </a:spcBef>
              <a:buNone/>
            </a:pPr>
            <a:r>
              <a:rPr lang="en" sz="1800"/>
              <a:t>University of Helsinki, Finland</a:t>
            </a:r>
          </a:p>
          <a:p>
            <a:pPr lvl="0" rtl="0">
              <a:spcBef>
                <a:spcPts val="0"/>
              </a:spcBef>
              <a:buNone/>
            </a:pPr>
            <a:r>
              <a:rPr lang="en" sz="1800"/>
              <a:t>University of Maryland</a:t>
            </a:r>
          </a:p>
          <a:p>
            <a:pPr lvl="0" rtl="0">
              <a:spcBef>
                <a:spcPts val="0"/>
              </a:spcBef>
              <a:buNone/>
            </a:pPr>
            <a:r>
              <a:t/>
            </a:r>
            <a:endParaRPr/>
          </a:p>
        </p:txBody>
      </p:sp>
      <p:pic>
        <p:nvPicPr>
          <p:cNvPr id="179" name="Shape 179"/>
          <p:cNvPicPr preferRelativeResize="0"/>
          <p:nvPr/>
        </p:nvPicPr>
        <p:blipFill>
          <a:blip r:embed="rId3">
            <a:alphaModFix/>
          </a:blip>
          <a:stretch>
            <a:fillRect/>
          </a:stretch>
        </p:blipFill>
        <p:spPr>
          <a:xfrm>
            <a:off x="5112275" y="2754450"/>
            <a:ext cx="3896025" cy="16928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sp>
        <p:nvSpPr>
          <p:cNvPr id="184" name="Shape 184"/>
          <p:cNvSpPr txBox="1"/>
          <p:nvPr>
            <p:ph type="title"/>
          </p:nvPr>
        </p:nvSpPr>
        <p:spPr>
          <a:xfrm>
            <a:off x="457200" y="205978"/>
            <a:ext cx="8229600" cy="857400"/>
          </a:xfrm>
          <a:prstGeom prst="rect">
            <a:avLst/>
          </a:prstGeom>
        </p:spPr>
        <p:txBody>
          <a:bodyPr anchorCtr="0" anchor="b" bIns="91425" lIns="91425" rIns="91425" tIns="91425">
            <a:noAutofit/>
          </a:bodyPr>
          <a:lstStyle/>
          <a:p>
            <a:pPr lvl="0" rtl="0">
              <a:spcBef>
                <a:spcPts val="0"/>
              </a:spcBef>
              <a:buNone/>
            </a:pPr>
            <a:r>
              <a:rPr lang="en"/>
              <a:t>Assessment</a:t>
            </a:r>
          </a:p>
        </p:txBody>
      </p:sp>
      <p:sp>
        <p:nvSpPr>
          <p:cNvPr id="185" name="Shape 185"/>
          <p:cNvSpPr txBox="1"/>
          <p:nvPr>
            <p:ph idx="1" type="body"/>
          </p:nvPr>
        </p:nvSpPr>
        <p:spPr>
          <a:xfrm>
            <a:off x="228325" y="1063375"/>
            <a:ext cx="8041199" cy="3841200"/>
          </a:xfrm>
          <a:prstGeom prst="rect">
            <a:avLst/>
          </a:prstGeom>
        </p:spPr>
        <p:txBody>
          <a:bodyPr anchorCtr="0" anchor="t" bIns="91425" lIns="91425" rIns="91425" tIns="91425">
            <a:noAutofit/>
          </a:bodyPr>
          <a:lstStyle/>
          <a:p>
            <a:pPr lvl="0" rtl="0">
              <a:spcBef>
                <a:spcPts val="0"/>
              </a:spcBef>
              <a:buNone/>
            </a:pPr>
            <a:r>
              <a:rPr lang="en" sz="2400"/>
              <a:t>- expectation that MOOCs will solve </a:t>
            </a:r>
          </a:p>
          <a:p>
            <a:pPr lvl="0" rtl="0">
              <a:spcBef>
                <a:spcPts val="0"/>
              </a:spcBef>
              <a:buNone/>
            </a:pPr>
            <a:r>
              <a:rPr lang="en" sz="2400"/>
              <a:t>social and education challenges.</a:t>
            </a:r>
          </a:p>
          <a:p>
            <a:pPr lvl="0" rtl="0">
              <a:spcBef>
                <a:spcPts val="0"/>
              </a:spcBef>
              <a:buNone/>
            </a:pPr>
            <a:r>
              <a:rPr lang="en" sz="2400"/>
              <a:t>- cheating and proctoring challenges</a:t>
            </a:r>
          </a:p>
          <a:p>
            <a:pPr lvl="0" rtl="0">
              <a:spcBef>
                <a:spcPts val="0"/>
              </a:spcBef>
              <a:buNone/>
            </a:pPr>
            <a:r>
              <a:rPr lang="en" sz="2400"/>
              <a:t>- limited pedagogical repertoire</a:t>
            </a:r>
          </a:p>
          <a:p>
            <a:pPr lvl="0" rtl="0">
              <a:spcBef>
                <a:spcPts val="0"/>
              </a:spcBef>
              <a:buNone/>
            </a:pPr>
            <a:r>
              <a:rPr lang="en" sz="2400"/>
              <a:t>- writing evaluation: </a:t>
            </a:r>
          </a:p>
          <a:p>
            <a:pPr lvl="0" rtl="0">
              <a:spcBef>
                <a:spcPts val="0"/>
              </a:spcBef>
              <a:buNone/>
            </a:pPr>
            <a:r>
              <a:rPr lang="en" sz="2400"/>
              <a:t>Automated Essay Scoring (AES used by edX)</a:t>
            </a:r>
          </a:p>
          <a:p>
            <a:pPr lvl="0" rtl="0">
              <a:spcBef>
                <a:spcPts val="0"/>
              </a:spcBef>
              <a:buNone/>
            </a:pPr>
            <a:r>
              <a:rPr lang="en" sz="2400"/>
              <a:t>UCLA’s Calibrated Peer Review (CPR used by Coursera)</a:t>
            </a:r>
          </a:p>
          <a:p>
            <a:pPr lvl="0" rtl="0">
              <a:spcBef>
                <a:spcPts val="0"/>
              </a:spcBef>
              <a:buNone/>
            </a:pPr>
            <a:r>
              <a:t/>
            </a:r>
            <a:endParaRPr sz="2400"/>
          </a:p>
          <a:p>
            <a:pPr lvl="0">
              <a:spcBef>
                <a:spcPts val="0"/>
              </a:spcBef>
              <a:buNone/>
            </a:pPr>
            <a:r>
              <a:t/>
            </a:r>
            <a:endParaRPr/>
          </a:p>
        </p:txBody>
      </p:sp>
      <p:pic>
        <p:nvPicPr>
          <p:cNvPr id="186" name="Shape 186"/>
          <p:cNvPicPr preferRelativeResize="0"/>
          <p:nvPr/>
        </p:nvPicPr>
        <p:blipFill>
          <a:blip r:embed="rId3">
            <a:alphaModFix/>
          </a:blip>
          <a:stretch>
            <a:fillRect/>
          </a:stretch>
        </p:blipFill>
        <p:spPr>
          <a:xfrm>
            <a:off x="5481650" y="1214750"/>
            <a:ext cx="4208249" cy="18285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x="0" y="0"/>
          <a:ext cx="0" cy="0"/>
          <a:chOff x="0" y="0"/>
          <a:chExt cx="0" cy="0"/>
        </a:xfrm>
      </p:grpSpPr>
      <p:sp>
        <p:nvSpPr>
          <p:cNvPr id="191" name="Shape 191"/>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Critical Discourse</a:t>
            </a:r>
          </a:p>
        </p:txBody>
      </p:sp>
      <p:sp>
        <p:nvSpPr>
          <p:cNvPr id="192" name="Shape 192"/>
          <p:cNvSpPr txBox="1"/>
          <p:nvPr>
            <p:ph idx="1" type="body"/>
          </p:nvPr>
        </p:nvSpPr>
        <p:spPr>
          <a:xfrm>
            <a:off x="457200" y="1393025"/>
            <a:ext cx="4115100" cy="3532800"/>
          </a:xfrm>
          <a:prstGeom prst="rect">
            <a:avLst/>
          </a:prstGeom>
        </p:spPr>
        <p:txBody>
          <a:bodyPr anchorCtr="0" anchor="t" bIns="91425" lIns="91425" rIns="91425" tIns="91425">
            <a:noAutofit/>
          </a:bodyPr>
          <a:lstStyle/>
          <a:p>
            <a:pPr lvl="0" rtl="0">
              <a:spcBef>
                <a:spcPts val="0"/>
              </a:spcBef>
              <a:buNone/>
            </a:pPr>
            <a:r>
              <a:rPr lang="en"/>
              <a:t>-</a:t>
            </a:r>
            <a:r>
              <a:rPr lang="en" sz="2400"/>
              <a:t> epistemological questions</a:t>
            </a:r>
          </a:p>
          <a:p>
            <a:pPr lvl="0" rtl="0">
              <a:spcBef>
                <a:spcPts val="0"/>
              </a:spcBef>
              <a:buNone/>
            </a:pPr>
            <a:r>
              <a:rPr lang="en" sz="2400"/>
              <a:t>- narrow pedagogy</a:t>
            </a:r>
          </a:p>
          <a:p>
            <a:pPr lvl="0" rtl="0">
              <a:spcBef>
                <a:spcPts val="0"/>
              </a:spcBef>
              <a:buNone/>
            </a:pPr>
            <a:r>
              <a:rPr lang="en" sz="2400"/>
              <a:t>- cultural hegemony </a:t>
            </a:r>
          </a:p>
          <a:p>
            <a:pPr lvl="0" rtl="0">
              <a:spcBef>
                <a:spcPts val="0"/>
              </a:spcBef>
              <a:buNone/>
            </a:pPr>
            <a:r>
              <a:rPr lang="en" sz="2400"/>
              <a:t>- role of faculty</a:t>
            </a:r>
          </a:p>
          <a:p>
            <a:pPr lvl="0" rtl="0">
              <a:spcBef>
                <a:spcPts val="0"/>
              </a:spcBef>
              <a:buNone/>
            </a:pPr>
            <a:r>
              <a:rPr lang="en" sz="2400"/>
              <a:t>- role of students </a:t>
            </a:r>
          </a:p>
          <a:p>
            <a:pPr lvl="0">
              <a:spcBef>
                <a:spcPts val="0"/>
              </a:spcBef>
              <a:buNone/>
            </a:pPr>
            <a:r>
              <a:rPr lang="en" sz="2400"/>
              <a:t>- decontexualized learning</a:t>
            </a:r>
          </a:p>
        </p:txBody>
      </p:sp>
      <p:pic>
        <p:nvPicPr>
          <p:cNvPr id="193" name="Shape 193"/>
          <p:cNvPicPr preferRelativeResize="0"/>
          <p:nvPr/>
        </p:nvPicPr>
        <p:blipFill>
          <a:blip r:embed="rId3">
            <a:alphaModFix/>
          </a:blip>
          <a:stretch>
            <a:fillRect/>
          </a:stretch>
        </p:blipFill>
        <p:spPr>
          <a:xfrm>
            <a:off x="4246950" y="1393025"/>
            <a:ext cx="4615423" cy="3004999"/>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7" name="Shape 197"/>
        <p:cNvGrpSpPr/>
        <p:nvPr/>
      </p:nvGrpSpPr>
      <p:grpSpPr>
        <a:xfrm>
          <a:off x="0" y="0"/>
          <a:ext cx="0" cy="0"/>
          <a:chOff x="0" y="0"/>
          <a:chExt cx="0" cy="0"/>
        </a:xfrm>
      </p:grpSpPr>
      <p:sp>
        <p:nvSpPr>
          <p:cNvPr id="198" name="Shape 198"/>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Conclusion</a:t>
            </a:r>
          </a:p>
        </p:txBody>
      </p:sp>
      <p:sp>
        <p:nvSpPr>
          <p:cNvPr id="199" name="Shape 199"/>
          <p:cNvSpPr txBox="1"/>
          <p:nvPr>
            <p:ph idx="1" type="body"/>
          </p:nvPr>
        </p:nvSpPr>
        <p:spPr>
          <a:xfrm>
            <a:off x="189425" y="1132650"/>
            <a:ext cx="4175100" cy="3860700"/>
          </a:xfrm>
          <a:prstGeom prst="rect">
            <a:avLst/>
          </a:prstGeom>
        </p:spPr>
        <p:txBody>
          <a:bodyPr anchorCtr="0" anchor="t" bIns="91425" lIns="91425" rIns="91425" tIns="91425">
            <a:noAutofit/>
          </a:bodyPr>
          <a:lstStyle/>
          <a:p>
            <a:pPr lvl="0" rtl="0">
              <a:spcBef>
                <a:spcPts val="0"/>
              </a:spcBef>
              <a:buNone/>
            </a:pPr>
            <a:r>
              <a:rPr lang="en"/>
              <a:t>cMOOCs</a:t>
            </a:r>
          </a:p>
          <a:p>
            <a:pPr indent="-228600" lvl="0" marL="457200" rtl="0">
              <a:spcBef>
                <a:spcPts val="0"/>
              </a:spcBef>
            </a:pPr>
            <a:r>
              <a:rPr lang="en"/>
              <a:t>Canadian</a:t>
            </a:r>
          </a:p>
          <a:p>
            <a:pPr indent="-228600" lvl="0" marL="457200" rtl="0">
              <a:spcBef>
                <a:spcPts val="0"/>
              </a:spcBef>
            </a:pPr>
            <a:r>
              <a:rPr lang="en"/>
              <a:t>open source</a:t>
            </a:r>
          </a:p>
          <a:p>
            <a:pPr indent="-228600" lvl="0" marL="457200" rtl="0">
              <a:spcBef>
                <a:spcPts val="0"/>
              </a:spcBef>
            </a:pPr>
            <a:r>
              <a:rPr lang="en"/>
              <a:t>first wave</a:t>
            </a:r>
          </a:p>
          <a:p>
            <a:pPr indent="-228600" lvl="0" marL="457200" rtl="0">
              <a:spcBef>
                <a:spcPts val="0"/>
              </a:spcBef>
            </a:pPr>
            <a:r>
              <a:rPr lang="en"/>
              <a:t>experimental</a:t>
            </a:r>
          </a:p>
          <a:p>
            <a:pPr indent="-228600" lvl="0" marL="457200" rtl="0">
              <a:spcBef>
                <a:spcPts val="0"/>
              </a:spcBef>
            </a:pPr>
            <a:r>
              <a:rPr lang="en"/>
              <a:t>creative engagement</a:t>
            </a:r>
          </a:p>
          <a:p>
            <a:pPr indent="-228600" lvl="0" marL="457200">
              <a:spcBef>
                <a:spcPts val="0"/>
              </a:spcBef>
            </a:pPr>
            <a:r>
              <a:rPr lang="en"/>
              <a:t>College of Education</a:t>
            </a:r>
          </a:p>
        </p:txBody>
      </p:sp>
      <p:sp>
        <p:nvSpPr>
          <p:cNvPr id="200" name="Shape 200"/>
          <p:cNvSpPr txBox="1"/>
          <p:nvPr>
            <p:ph idx="2" type="body"/>
          </p:nvPr>
        </p:nvSpPr>
        <p:spPr>
          <a:xfrm>
            <a:off x="4418125" y="1200150"/>
            <a:ext cx="4268699" cy="3725699"/>
          </a:xfrm>
          <a:prstGeom prst="rect">
            <a:avLst/>
          </a:prstGeom>
        </p:spPr>
        <p:txBody>
          <a:bodyPr anchorCtr="0" anchor="t" bIns="91425" lIns="91425" rIns="91425" tIns="91425">
            <a:noAutofit/>
          </a:bodyPr>
          <a:lstStyle/>
          <a:p>
            <a:pPr lvl="0" rtl="0">
              <a:spcBef>
                <a:spcPts val="0"/>
              </a:spcBef>
              <a:buNone/>
            </a:pPr>
            <a:r>
              <a:rPr lang="en"/>
              <a:t>xMOOCs</a:t>
            </a:r>
          </a:p>
          <a:p>
            <a:pPr indent="-228600" lvl="0" marL="457200" rtl="0">
              <a:spcBef>
                <a:spcPts val="0"/>
              </a:spcBef>
            </a:pPr>
            <a:r>
              <a:rPr lang="en"/>
              <a:t>elite universities, American start-ups</a:t>
            </a:r>
          </a:p>
          <a:p>
            <a:pPr indent="-228600" lvl="0" marL="457200" rtl="0">
              <a:spcBef>
                <a:spcPts val="0"/>
              </a:spcBef>
            </a:pPr>
            <a:r>
              <a:rPr lang="en"/>
              <a:t>data mining</a:t>
            </a:r>
          </a:p>
          <a:p>
            <a:pPr indent="-228600" lvl="0" marL="457200" rtl="0">
              <a:spcBef>
                <a:spcPts val="0"/>
              </a:spcBef>
            </a:pPr>
            <a:r>
              <a:rPr lang="en"/>
              <a:t>learning analytics</a:t>
            </a:r>
          </a:p>
          <a:p>
            <a:pPr indent="-228600" lvl="0" marL="457200">
              <a:spcBef>
                <a:spcPts val="0"/>
              </a:spcBef>
            </a:pPr>
            <a:r>
              <a:rPr lang="en"/>
              <a:t>content mastery</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4" name="Shape 204"/>
        <p:cNvGrpSpPr/>
        <p:nvPr/>
      </p:nvGrpSpPr>
      <p:grpSpPr>
        <a:xfrm>
          <a:off x="0" y="0"/>
          <a:ext cx="0" cy="0"/>
          <a:chOff x="0" y="0"/>
          <a:chExt cx="0" cy="0"/>
        </a:xfrm>
      </p:grpSpPr>
      <p:sp>
        <p:nvSpPr>
          <p:cNvPr id="205" name="Shape 205"/>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MOOCs in the academy?</a:t>
            </a:r>
          </a:p>
        </p:txBody>
      </p:sp>
      <p:sp>
        <p:nvSpPr>
          <p:cNvPr id="206" name="Shape 206"/>
          <p:cNvSpPr txBox="1"/>
          <p:nvPr>
            <p:ph idx="1" type="body"/>
          </p:nvPr>
        </p:nvSpPr>
        <p:spPr>
          <a:xfrm>
            <a:off x="457200" y="1200150"/>
            <a:ext cx="8229600" cy="3725699"/>
          </a:xfrm>
          <a:prstGeom prst="rect">
            <a:avLst/>
          </a:prstGeom>
        </p:spPr>
        <p:txBody>
          <a:bodyPr anchorCtr="0" anchor="t" bIns="91425" lIns="91425" rIns="91425" tIns="91425">
            <a:noAutofit/>
          </a:bodyPr>
          <a:lstStyle/>
          <a:p>
            <a:pPr lvl="0" rtl="0">
              <a:spcBef>
                <a:spcPts val="0"/>
              </a:spcBef>
              <a:buNone/>
            </a:pPr>
            <a:r>
              <a:rPr lang="en"/>
              <a:t>MOOCs in curriculum</a:t>
            </a:r>
          </a:p>
          <a:p>
            <a:pPr lvl="0" rtl="0">
              <a:spcBef>
                <a:spcPts val="0"/>
              </a:spcBef>
              <a:buNone/>
            </a:pPr>
            <a:r>
              <a:rPr lang="en"/>
              <a:t>Accreditation</a:t>
            </a:r>
          </a:p>
          <a:p>
            <a:pPr lvl="0" rtl="0">
              <a:spcBef>
                <a:spcPts val="0"/>
              </a:spcBef>
              <a:buNone/>
            </a:pPr>
            <a:r>
              <a:rPr lang="en"/>
              <a:t>Transfer credit</a:t>
            </a:r>
          </a:p>
          <a:p>
            <a:pPr lvl="0" rtl="0">
              <a:spcBef>
                <a:spcPts val="0"/>
              </a:spcBef>
              <a:buNone/>
            </a:pPr>
            <a:r>
              <a:rPr lang="en"/>
              <a:t>Program integrity</a:t>
            </a:r>
          </a:p>
          <a:p>
            <a:pPr lvl="0">
              <a:spcBef>
                <a:spcPts val="0"/>
              </a:spcBef>
              <a:buNone/>
            </a:pPr>
            <a:r>
              <a:rPr lang="en"/>
              <a:t>Effects on faculty careers</a:t>
            </a:r>
          </a:p>
        </p:txBody>
      </p:sp>
      <p:pic>
        <p:nvPicPr>
          <p:cNvPr id="207" name="Shape 207"/>
          <p:cNvPicPr preferRelativeResize="0"/>
          <p:nvPr/>
        </p:nvPicPr>
        <p:blipFill>
          <a:blip r:embed="rId3">
            <a:alphaModFix/>
          </a:blip>
          <a:stretch>
            <a:fillRect/>
          </a:stretch>
        </p:blipFill>
        <p:spPr>
          <a:xfrm>
            <a:off x="5582875" y="1200150"/>
            <a:ext cx="2385630" cy="37257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1" name="Shape 211"/>
        <p:cNvGrpSpPr/>
        <p:nvPr/>
      </p:nvGrpSpPr>
      <p:grpSpPr>
        <a:xfrm>
          <a:off x="0" y="0"/>
          <a:ext cx="0" cy="0"/>
          <a:chOff x="0" y="0"/>
          <a:chExt cx="0" cy="0"/>
        </a:xfrm>
      </p:grpSpPr>
      <p:sp>
        <p:nvSpPr>
          <p:cNvPr id="212" name="Shape 212"/>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The Future of MOOCs?</a:t>
            </a:r>
          </a:p>
        </p:txBody>
      </p:sp>
      <p:pic>
        <p:nvPicPr>
          <p:cNvPr id="213" name="Shape 213"/>
          <p:cNvPicPr preferRelativeResize="0"/>
          <p:nvPr/>
        </p:nvPicPr>
        <p:blipFill>
          <a:blip r:embed="rId3">
            <a:alphaModFix/>
          </a:blip>
          <a:stretch>
            <a:fillRect/>
          </a:stretch>
        </p:blipFill>
        <p:spPr>
          <a:xfrm>
            <a:off x="887950" y="1214175"/>
            <a:ext cx="4691100" cy="3628249"/>
          </a:xfrm>
          <a:prstGeom prst="rect">
            <a:avLst/>
          </a:prstGeom>
          <a:noFill/>
          <a:ln>
            <a:noFill/>
          </a:ln>
        </p:spPr>
      </p:pic>
      <p:sp>
        <p:nvSpPr>
          <p:cNvPr id="214" name="Shape 214"/>
          <p:cNvSpPr txBox="1"/>
          <p:nvPr/>
        </p:nvSpPr>
        <p:spPr>
          <a:xfrm>
            <a:off x="6031475" y="1063375"/>
            <a:ext cx="3112500" cy="3443399"/>
          </a:xfrm>
          <a:prstGeom prst="rect">
            <a:avLst/>
          </a:prstGeom>
          <a:noFill/>
          <a:ln>
            <a:noFill/>
          </a:ln>
        </p:spPr>
        <p:txBody>
          <a:bodyPr anchorCtr="0" anchor="ctr" bIns="91425" lIns="91425" rIns="91425" tIns="91425">
            <a:noAutofit/>
          </a:bodyPr>
          <a:lstStyle/>
          <a:p>
            <a:pPr lvl="0" rtl="0">
              <a:spcBef>
                <a:spcPts val="0"/>
              </a:spcBef>
              <a:buNone/>
            </a:pPr>
            <a:r>
              <a:rPr b="1" lang="en" sz="1100"/>
              <a:t>Participating Colleges</a:t>
            </a:r>
          </a:p>
          <a:p>
            <a:pPr indent="-298450" lvl="0" marL="457200" rtl="0">
              <a:lnSpc>
                <a:spcPct val="115000"/>
              </a:lnSpc>
              <a:spcBef>
                <a:spcPts val="0"/>
              </a:spcBef>
              <a:buSzPct val="100000"/>
            </a:pPr>
            <a:r>
              <a:rPr lang="en" sz="1100"/>
              <a:t>Bowling Green State University</a:t>
            </a:r>
          </a:p>
          <a:p>
            <a:pPr indent="-298450" lvl="0" marL="457200" rtl="0">
              <a:lnSpc>
                <a:spcPct val="115000"/>
              </a:lnSpc>
              <a:spcBef>
                <a:spcPts val="0"/>
              </a:spcBef>
              <a:buSzPct val="100000"/>
            </a:pPr>
            <a:r>
              <a:rPr lang="en" sz="1100"/>
              <a:t>Brown University</a:t>
            </a:r>
          </a:p>
          <a:p>
            <a:pPr indent="-298450" lvl="0" marL="457200" rtl="0">
              <a:lnSpc>
                <a:spcPct val="115000"/>
              </a:lnSpc>
              <a:spcBef>
                <a:spcPts val="0"/>
              </a:spcBef>
              <a:buSzPct val="100000"/>
            </a:pPr>
            <a:r>
              <a:rPr lang="en" sz="1100"/>
              <a:t>California Polytechnic State University</a:t>
            </a:r>
          </a:p>
          <a:p>
            <a:pPr indent="-298450" lvl="0" marL="457200" rtl="0">
              <a:lnSpc>
                <a:spcPct val="115000"/>
              </a:lnSpc>
              <a:spcBef>
                <a:spcPts val="0"/>
              </a:spcBef>
              <a:buSzPct val="100000"/>
            </a:pPr>
            <a:r>
              <a:rPr lang="en" sz="1100"/>
              <a:t>Colby-Sawyer College</a:t>
            </a:r>
          </a:p>
          <a:p>
            <a:pPr indent="-298450" lvl="0" marL="457200" rtl="0">
              <a:lnSpc>
                <a:spcPct val="115000"/>
              </a:lnSpc>
              <a:spcBef>
                <a:spcPts val="0"/>
              </a:spcBef>
              <a:buSzPct val="100000"/>
            </a:pPr>
            <a:r>
              <a:rPr lang="en" sz="1100"/>
              <a:t>Flinders University in Australia</a:t>
            </a:r>
          </a:p>
          <a:p>
            <a:pPr indent="-298450" lvl="0" marL="457200" rtl="0">
              <a:lnSpc>
                <a:spcPct val="115000"/>
              </a:lnSpc>
              <a:spcBef>
                <a:spcPts val="0"/>
              </a:spcBef>
              <a:buSzPct val="100000"/>
            </a:pPr>
            <a:r>
              <a:rPr lang="en" sz="1100"/>
              <a:t>Goldsmiths, University of London</a:t>
            </a:r>
          </a:p>
          <a:p>
            <a:pPr indent="-298450" lvl="0" marL="457200" rtl="0">
              <a:lnSpc>
                <a:spcPct val="115000"/>
              </a:lnSpc>
              <a:spcBef>
                <a:spcPts val="0"/>
              </a:spcBef>
              <a:buSzPct val="100000"/>
            </a:pPr>
            <a:r>
              <a:rPr lang="en" sz="1100"/>
              <a:t>Graduate Center of the City University of New York</a:t>
            </a:r>
          </a:p>
          <a:p>
            <a:pPr indent="-298450" lvl="0" marL="457200" rtl="0">
              <a:lnSpc>
                <a:spcPct val="115000"/>
              </a:lnSpc>
              <a:spcBef>
                <a:spcPts val="0"/>
              </a:spcBef>
              <a:buSzPct val="100000"/>
            </a:pPr>
            <a:r>
              <a:rPr lang="en" sz="1100"/>
              <a:t>Macaulay Honors College of CUNY</a:t>
            </a:r>
          </a:p>
          <a:p>
            <a:pPr indent="-298450" lvl="0" marL="457200" rtl="0">
              <a:lnSpc>
                <a:spcPct val="115000"/>
              </a:lnSpc>
              <a:spcBef>
                <a:spcPts val="0"/>
              </a:spcBef>
              <a:buSzPct val="100000"/>
            </a:pPr>
            <a:r>
              <a:rPr lang="en" sz="1100"/>
              <a:t>New School</a:t>
            </a:r>
          </a:p>
          <a:p>
            <a:pPr indent="-298450" lvl="0" marL="457200" rtl="0">
              <a:lnSpc>
                <a:spcPct val="115000"/>
              </a:lnSpc>
              <a:spcBef>
                <a:spcPts val="0"/>
              </a:spcBef>
              <a:buSzPct val="100000"/>
            </a:pPr>
            <a:r>
              <a:rPr lang="en" sz="1100"/>
              <a:t>Ohio State University</a:t>
            </a:r>
          </a:p>
          <a:p>
            <a:pPr indent="-298450" lvl="0" marL="457200" rtl="0">
              <a:lnSpc>
                <a:spcPct val="115000"/>
              </a:lnSpc>
              <a:spcBef>
                <a:spcPts val="0"/>
              </a:spcBef>
              <a:buSzPct val="100000"/>
            </a:pPr>
            <a:r>
              <a:rPr lang="en" sz="1100"/>
              <a:t>Ontario College of Art and Design</a:t>
            </a:r>
          </a:p>
          <a:p>
            <a:pPr indent="-298450" lvl="0" marL="457200" rtl="0">
              <a:lnSpc>
                <a:spcPct val="115000"/>
              </a:lnSpc>
              <a:spcBef>
                <a:spcPts val="0"/>
              </a:spcBef>
              <a:buSzPct val="100000"/>
            </a:pPr>
            <a:r>
              <a:rPr lang="en" sz="1100"/>
              <a:t>Pennsylvania State University</a:t>
            </a:r>
          </a:p>
          <a:p>
            <a:pPr indent="-298450" lvl="0" marL="457200" rtl="0">
              <a:lnSpc>
                <a:spcPct val="115000"/>
              </a:lnSpc>
              <a:spcBef>
                <a:spcPts val="0"/>
              </a:spcBef>
              <a:buSzPct val="100000"/>
            </a:pPr>
            <a:r>
              <a:rPr lang="en" sz="1100"/>
              <a:t>Pitzer College</a:t>
            </a:r>
          </a:p>
          <a:p>
            <a:pPr indent="-298450" lvl="0" marL="457200" rtl="0">
              <a:lnSpc>
                <a:spcPct val="115000"/>
              </a:lnSpc>
              <a:spcBef>
                <a:spcPts val="0"/>
              </a:spcBef>
              <a:buSzPct val="100000"/>
            </a:pPr>
            <a:r>
              <a:rPr lang="en" sz="1100"/>
              <a:t>Rutgers University</a:t>
            </a:r>
          </a:p>
          <a:p>
            <a:pPr indent="-298450" lvl="0" marL="457200" rtl="0">
              <a:lnSpc>
                <a:spcPct val="115000"/>
              </a:lnSpc>
              <a:spcBef>
                <a:spcPts val="0"/>
              </a:spcBef>
              <a:buSzPct val="100000"/>
            </a:pPr>
            <a:r>
              <a:rPr lang="en" sz="1100"/>
              <a:t>University of California at San Diego</a:t>
            </a:r>
          </a:p>
          <a:p>
            <a:pPr indent="-298450" lvl="0" marL="457200" rtl="0">
              <a:lnSpc>
                <a:spcPct val="115000"/>
              </a:lnSpc>
              <a:spcBef>
                <a:spcPts val="0"/>
              </a:spcBef>
              <a:buSzPct val="100000"/>
            </a:pPr>
            <a:r>
              <a:rPr lang="en" sz="1100"/>
              <a:t>University of Illinois at Urbana-Champaign</a:t>
            </a:r>
          </a:p>
          <a:p>
            <a:pPr indent="-298450" lvl="0" marL="457200" rtl="0">
              <a:lnSpc>
                <a:spcPct val="115000"/>
              </a:lnSpc>
              <a:spcBef>
                <a:spcPts val="0"/>
              </a:spcBef>
              <a:buSzPct val="100000"/>
            </a:pPr>
            <a:r>
              <a:rPr lang="en" sz="1100"/>
              <a:t>Yale University</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 name="Shape 42"/>
        <p:cNvGrpSpPr/>
        <p:nvPr/>
      </p:nvGrpSpPr>
      <p:grpSpPr>
        <a:xfrm>
          <a:off x="0" y="0"/>
          <a:ext cx="0" cy="0"/>
          <a:chOff x="0" y="0"/>
          <a:chExt cx="0" cy="0"/>
        </a:xfrm>
      </p:grpSpPr>
      <p:sp>
        <p:nvSpPr>
          <p:cNvPr id="43" name="Shape 43"/>
          <p:cNvSpPr txBox="1"/>
          <p:nvPr>
            <p:ph type="title"/>
          </p:nvPr>
        </p:nvSpPr>
        <p:spPr>
          <a:xfrm>
            <a:off x="1753900" y="1919650"/>
            <a:ext cx="5020499" cy="857400"/>
          </a:xfrm>
          <a:prstGeom prst="rect">
            <a:avLst/>
          </a:prstGeom>
        </p:spPr>
        <p:txBody>
          <a:bodyPr anchorCtr="0" anchor="b" bIns="91425" lIns="91425" rIns="91425" tIns="91425">
            <a:noAutofit/>
          </a:bodyPr>
          <a:lstStyle/>
          <a:p>
            <a:pPr lvl="0">
              <a:spcBef>
                <a:spcPts val="0"/>
              </a:spcBef>
              <a:buNone/>
            </a:pPr>
            <a:r>
              <a:rPr lang="en" u="sng">
                <a:solidFill>
                  <a:schemeClr val="hlink"/>
                </a:solidFill>
                <a:hlinkClick r:id="rId3"/>
              </a:rPr>
              <a:t>MOOC AGGREGATOR</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8" name="Shape 218"/>
        <p:cNvGrpSpPr/>
        <p:nvPr/>
      </p:nvGrpSpPr>
      <p:grpSpPr>
        <a:xfrm>
          <a:off x="0" y="0"/>
          <a:ext cx="0" cy="0"/>
          <a:chOff x="0" y="0"/>
          <a:chExt cx="0" cy="0"/>
        </a:xfrm>
      </p:grpSpPr>
      <p:sp>
        <p:nvSpPr>
          <p:cNvPr id="219" name="Shape 219"/>
          <p:cNvSpPr txBox="1"/>
          <p:nvPr>
            <p:ph idx="4294967295" type="body"/>
          </p:nvPr>
        </p:nvSpPr>
        <p:spPr>
          <a:xfrm>
            <a:off x="457200" y="1200150"/>
            <a:ext cx="8229600" cy="3725699"/>
          </a:xfrm>
          <a:prstGeom prst="rect">
            <a:avLst/>
          </a:prstGeom>
        </p:spPr>
        <p:txBody>
          <a:bodyPr anchorCtr="0" anchor="t" bIns="91425" lIns="91425" rIns="91425" tIns="91425">
            <a:noAutofit/>
          </a:bodyPr>
          <a:lstStyle/>
          <a:p>
            <a:pPr lvl="0" rtl="0">
              <a:lnSpc>
                <a:spcPct val="115000"/>
              </a:lnSpc>
              <a:spcBef>
                <a:spcPts val="0"/>
              </a:spcBef>
              <a:buClr>
                <a:schemeClr val="dk1"/>
              </a:buClr>
              <a:buSzPct val="100000"/>
              <a:buFont typeface="Arial"/>
              <a:buNone/>
            </a:pPr>
            <a:r>
              <a:rPr lang="en" sz="1100" u="sng">
                <a:solidFill>
                  <a:schemeClr val="hlink"/>
                </a:solidFill>
                <a:hlinkClick r:id="rId3"/>
              </a:rPr>
              <a:t>http://portland.thephoenix.com/news/158269-before-the-board/?page=2#TOPCONTENT</a:t>
            </a:r>
          </a:p>
          <a:p>
            <a:pPr lvl="0" rtl="0">
              <a:lnSpc>
                <a:spcPct val="115000"/>
              </a:lnSpc>
              <a:spcBef>
                <a:spcPts val="0"/>
              </a:spcBef>
              <a:buClr>
                <a:schemeClr val="dk1"/>
              </a:buClr>
              <a:buSzPct val="100000"/>
              <a:buFont typeface="Arial"/>
              <a:buNone/>
            </a:pPr>
            <a:r>
              <a:t/>
            </a:r>
            <a:endParaRPr sz="1100"/>
          </a:p>
          <a:p>
            <a:pPr lvl="0" rtl="0">
              <a:lnSpc>
                <a:spcPct val="115000"/>
              </a:lnSpc>
              <a:spcBef>
                <a:spcPts val="0"/>
              </a:spcBef>
              <a:buClr>
                <a:schemeClr val="dk1"/>
              </a:buClr>
              <a:buSzPct val="36666"/>
              <a:buFont typeface="Arial"/>
              <a:buNone/>
            </a:pPr>
            <a:r>
              <a:t/>
            </a:r>
            <a:endParaRPr/>
          </a:p>
        </p:txBody>
      </p:sp>
      <p:pic>
        <p:nvPicPr>
          <p:cNvPr descr="The Portland Phoenix" id="220" name="Shape 220"/>
          <p:cNvPicPr preferRelativeResize="0"/>
          <p:nvPr/>
        </p:nvPicPr>
        <p:blipFill>
          <a:blip r:embed="rId4">
            <a:alphaModFix/>
          </a:blip>
          <a:stretch>
            <a:fillRect/>
          </a:stretch>
        </p:blipFill>
        <p:spPr>
          <a:xfrm>
            <a:off x="3065925" y="401775"/>
            <a:ext cx="1905000" cy="71437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4" name="Shape 224"/>
        <p:cNvGrpSpPr/>
        <p:nvPr/>
      </p:nvGrpSpPr>
      <p:grpSpPr>
        <a:xfrm>
          <a:off x="0" y="0"/>
          <a:ext cx="0" cy="0"/>
          <a:chOff x="0" y="0"/>
          <a:chExt cx="0" cy="0"/>
        </a:xfrm>
      </p:grpSpPr>
      <p:sp>
        <p:nvSpPr>
          <p:cNvPr id="225" name="Shape 225"/>
          <p:cNvSpPr txBox="1"/>
          <p:nvPr>
            <p:ph idx="4294967295" type="title"/>
          </p:nvPr>
        </p:nvSpPr>
        <p:spPr>
          <a:xfrm>
            <a:off x="604450" y="415025"/>
            <a:ext cx="8229600" cy="1847699"/>
          </a:xfrm>
          <a:prstGeom prst="rect">
            <a:avLst/>
          </a:prstGeom>
        </p:spPr>
        <p:txBody>
          <a:bodyPr anchorCtr="0" anchor="b" bIns="91425" lIns="91425" rIns="91425" tIns="91425">
            <a:noAutofit/>
          </a:bodyPr>
          <a:lstStyle/>
          <a:p>
            <a:pPr lvl="0" rtl="0">
              <a:lnSpc>
                <a:spcPct val="115000"/>
              </a:lnSpc>
              <a:spcBef>
                <a:spcPts val="0"/>
              </a:spcBef>
              <a:buNone/>
            </a:pPr>
            <a:r>
              <a:t/>
            </a:r>
            <a:endParaRPr/>
          </a:p>
          <a:p>
            <a:pPr lvl="0" rtl="0">
              <a:lnSpc>
                <a:spcPct val="115000"/>
              </a:lnSpc>
              <a:spcBef>
                <a:spcPts val="2400"/>
              </a:spcBef>
              <a:spcAft>
                <a:spcPts val="600"/>
              </a:spcAft>
              <a:buNone/>
            </a:pPr>
            <a:r>
              <a:t/>
            </a:r>
            <a:endParaRPr b="0" sz="2300">
              <a:latin typeface="Georgia"/>
              <a:ea typeface="Georgia"/>
              <a:cs typeface="Georgia"/>
              <a:sym typeface="Georgia"/>
            </a:endParaRPr>
          </a:p>
          <a:p>
            <a:pPr lvl="0" rtl="0">
              <a:lnSpc>
                <a:spcPct val="115000"/>
              </a:lnSpc>
              <a:spcBef>
                <a:spcPts val="2400"/>
              </a:spcBef>
              <a:spcAft>
                <a:spcPts val="600"/>
              </a:spcAft>
              <a:buNone/>
            </a:pPr>
            <a:r>
              <a:t/>
            </a:r>
            <a:endParaRPr b="0" sz="2300">
              <a:latin typeface="Georgia"/>
              <a:ea typeface="Georgia"/>
              <a:cs typeface="Georgia"/>
              <a:sym typeface="Georgia"/>
            </a:endParaRPr>
          </a:p>
          <a:p>
            <a:pPr lvl="0" rtl="0">
              <a:spcBef>
                <a:spcPts val="0"/>
              </a:spcBef>
              <a:buNone/>
            </a:pPr>
            <a:r>
              <a:t/>
            </a:r>
            <a:endParaRPr/>
          </a:p>
        </p:txBody>
      </p:sp>
      <p:sp>
        <p:nvSpPr>
          <p:cNvPr id="226" name="Shape 226"/>
          <p:cNvSpPr txBox="1"/>
          <p:nvPr>
            <p:ph idx="4294967295" type="body"/>
          </p:nvPr>
        </p:nvSpPr>
        <p:spPr>
          <a:xfrm>
            <a:off x="724950" y="611075"/>
            <a:ext cx="8229600" cy="3725699"/>
          </a:xfrm>
          <a:prstGeom prst="rect">
            <a:avLst/>
          </a:prstGeom>
        </p:spPr>
        <p:txBody>
          <a:bodyPr anchorCtr="0" anchor="t" bIns="91425" lIns="91425" rIns="91425" tIns="91425">
            <a:noAutofit/>
          </a:bodyPr>
          <a:lstStyle/>
          <a:p>
            <a:pPr indent="457200" lvl="0" marL="457200" rtl="0">
              <a:spcBef>
                <a:spcPts val="0"/>
              </a:spcBef>
              <a:buNone/>
            </a:pPr>
            <a:r>
              <a:rPr lang="en" u="sng">
                <a:solidFill>
                  <a:schemeClr val="hlink"/>
                </a:solidFill>
                <a:hlinkClick r:id="rId3"/>
              </a:rPr>
              <a:t>Bonfire of the Humanities </a:t>
            </a:r>
            <a:r>
              <a:rPr lang="en"/>
              <a:t>WSJ</a:t>
            </a:r>
          </a:p>
          <a:p>
            <a:pPr lvl="0" rtl="0">
              <a:spcBef>
                <a:spcPts val="0"/>
              </a:spcBef>
              <a:buNone/>
            </a:pPr>
            <a:r>
              <a:t/>
            </a:r>
            <a:endParaRPr/>
          </a:p>
        </p:txBody>
      </p:sp>
      <p:pic>
        <p:nvPicPr>
          <p:cNvPr id="227" name="Shape 227"/>
          <p:cNvPicPr preferRelativeResize="0"/>
          <p:nvPr/>
        </p:nvPicPr>
        <p:blipFill>
          <a:blip r:embed="rId4">
            <a:alphaModFix/>
          </a:blip>
          <a:stretch>
            <a:fillRect/>
          </a:stretch>
        </p:blipFill>
        <p:spPr>
          <a:xfrm>
            <a:off x="2814575" y="1824225"/>
            <a:ext cx="3327400" cy="22098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1" name="Shape 231"/>
        <p:cNvGrpSpPr/>
        <p:nvPr/>
      </p:nvGrpSpPr>
      <p:grpSpPr>
        <a:xfrm>
          <a:off x="0" y="0"/>
          <a:ext cx="0" cy="0"/>
          <a:chOff x="0" y="0"/>
          <a:chExt cx="0" cy="0"/>
        </a:xfrm>
      </p:grpSpPr>
      <p:pic>
        <p:nvPicPr>
          <p:cNvPr id="232" name="Shape 232"/>
          <p:cNvPicPr preferRelativeResize="0"/>
          <p:nvPr/>
        </p:nvPicPr>
        <p:blipFill>
          <a:blip r:embed="rId3">
            <a:alphaModFix/>
          </a:blip>
          <a:stretch>
            <a:fillRect/>
          </a:stretch>
        </p:blipFill>
        <p:spPr>
          <a:xfrm>
            <a:off x="5368675" y="2075300"/>
            <a:ext cx="2800349" cy="1600199"/>
          </a:xfrm>
          <a:prstGeom prst="rect">
            <a:avLst/>
          </a:prstGeom>
          <a:noFill/>
          <a:ln>
            <a:noFill/>
          </a:ln>
        </p:spPr>
      </p:pic>
      <p:pic>
        <p:nvPicPr>
          <p:cNvPr id="233" name="Shape 233"/>
          <p:cNvPicPr preferRelativeResize="0"/>
          <p:nvPr/>
        </p:nvPicPr>
        <p:blipFill>
          <a:blip r:embed="rId4">
            <a:alphaModFix/>
          </a:blip>
          <a:stretch>
            <a:fillRect/>
          </a:stretch>
        </p:blipFill>
        <p:spPr>
          <a:xfrm>
            <a:off x="1646800" y="2945500"/>
            <a:ext cx="1876425" cy="1866900"/>
          </a:xfrm>
          <a:prstGeom prst="rect">
            <a:avLst/>
          </a:prstGeom>
          <a:noFill/>
          <a:ln>
            <a:noFill/>
          </a:ln>
        </p:spPr>
      </p:pic>
      <p:pic>
        <p:nvPicPr>
          <p:cNvPr id="234" name="Shape 234"/>
          <p:cNvPicPr preferRelativeResize="0"/>
          <p:nvPr/>
        </p:nvPicPr>
        <p:blipFill>
          <a:blip r:embed="rId5">
            <a:alphaModFix/>
          </a:blip>
          <a:stretch>
            <a:fillRect/>
          </a:stretch>
        </p:blipFill>
        <p:spPr>
          <a:xfrm>
            <a:off x="1539700" y="589225"/>
            <a:ext cx="2876550" cy="15906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x="0" y="0"/>
          <a:ext cx="0" cy="0"/>
          <a:chOff x="0" y="0"/>
          <a:chExt cx="0" cy="0"/>
        </a:xfrm>
      </p:grpSpPr>
      <p:sp>
        <p:nvSpPr>
          <p:cNvPr id="48" name="Shape 48"/>
          <p:cNvSpPr txBox="1"/>
          <p:nvPr>
            <p:ph type="title"/>
          </p:nvPr>
        </p:nvSpPr>
        <p:spPr>
          <a:xfrm>
            <a:off x="457200" y="205978"/>
            <a:ext cx="8229600" cy="857400"/>
          </a:xfrm>
          <a:prstGeom prst="rect">
            <a:avLst/>
          </a:prstGeom>
        </p:spPr>
        <p:txBody>
          <a:bodyPr anchorCtr="0" anchor="b" bIns="91425" lIns="91425" rIns="91425" tIns="91425">
            <a:noAutofit/>
          </a:bodyPr>
          <a:lstStyle/>
          <a:p>
            <a:pPr lvl="0">
              <a:spcBef>
                <a:spcPts val="0"/>
              </a:spcBef>
              <a:buNone/>
            </a:pPr>
            <a:r>
              <a:rPr lang="en"/>
              <a:t>Purpose</a:t>
            </a:r>
          </a:p>
        </p:txBody>
      </p:sp>
      <p:sp>
        <p:nvSpPr>
          <p:cNvPr id="49" name="Shape 49"/>
          <p:cNvSpPr txBox="1"/>
          <p:nvPr>
            <p:ph idx="1" type="body"/>
          </p:nvPr>
        </p:nvSpPr>
        <p:spPr>
          <a:xfrm>
            <a:off x="457200" y="1200150"/>
            <a:ext cx="8229600" cy="3725699"/>
          </a:xfrm>
          <a:prstGeom prst="rect">
            <a:avLst/>
          </a:prstGeom>
          <a:ln cap="flat" cmpd="sng" w="9525">
            <a:solidFill>
              <a:srgbClr val="980000"/>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lang="en" sz="2400">
                <a:latin typeface="Cambria"/>
                <a:ea typeface="Cambria"/>
                <a:cs typeface="Cambria"/>
                <a:sym typeface="Cambria"/>
              </a:rPr>
              <a:t>- to compile and analyze </a:t>
            </a:r>
            <a:r>
              <a:rPr lang="en" sz="2400" u="sng">
                <a:solidFill>
                  <a:srgbClr val="000000"/>
                </a:solidFill>
                <a:latin typeface="Cambria"/>
                <a:ea typeface="Cambria"/>
                <a:cs typeface="Cambria"/>
                <a:sym typeface="Cambria"/>
              </a:rPr>
              <a:t>research</a:t>
            </a:r>
            <a:r>
              <a:rPr lang="en" sz="2400">
                <a:latin typeface="Cambria"/>
                <a:ea typeface="Cambria"/>
                <a:cs typeface="Cambria"/>
                <a:sym typeface="Cambria"/>
              </a:rPr>
              <a:t> articles published in scholarly journals about MOOCs</a:t>
            </a:r>
          </a:p>
          <a:p>
            <a:pPr lvl="0" rtl="0">
              <a:spcBef>
                <a:spcPts val="0"/>
              </a:spcBef>
              <a:buNone/>
            </a:pPr>
            <a:r>
              <a:t/>
            </a:r>
            <a:endParaRPr sz="2400">
              <a:latin typeface="Cambria"/>
              <a:ea typeface="Cambria"/>
              <a:cs typeface="Cambria"/>
              <a:sym typeface="Cambria"/>
            </a:endParaRPr>
          </a:p>
          <a:p>
            <a:pPr lvl="0" rtl="0">
              <a:spcBef>
                <a:spcPts val="0"/>
              </a:spcBef>
              <a:buNone/>
            </a:pPr>
            <a:r>
              <a:rPr lang="en" sz="2400">
                <a:latin typeface="Cambria"/>
                <a:ea typeface="Cambria"/>
                <a:cs typeface="Cambria"/>
                <a:sym typeface="Cambria"/>
              </a:rPr>
              <a:t>- to demarcate the first phase of MOOC scholarship in order to chart the development of scholarly inquiry</a:t>
            </a:r>
          </a:p>
          <a:p>
            <a:pPr lvl="0" rtl="0">
              <a:spcBef>
                <a:spcPts val="0"/>
              </a:spcBef>
              <a:buNone/>
            </a:pPr>
            <a:r>
              <a:t/>
            </a:r>
            <a:endParaRPr sz="2400">
              <a:latin typeface="Cambria"/>
              <a:ea typeface="Cambria"/>
              <a:cs typeface="Cambria"/>
              <a:sym typeface="Cambria"/>
            </a:endParaRPr>
          </a:p>
          <a:p>
            <a:pPr lvl="0" rtl="0">
              <a:spcBef>
                <a:spcPts val="0"/>
              </a:spcBef>
              <a:buNone/>
            </a:pPr>
            <a:r>
              <a:t/>
            </a:r>
            <a:endParaRPr sz="2400" strike="sngStrike">
              <a:latin typeface="Cambria"/>
              <a:ea typeface="Cambria"/>
              <a:cs typeface="Cambria"/>
              <a:sym typeface="Cambri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title"/>
          </p:nvPr>
        </p:nvSpPr>
        <p:spPr>
          <a:xfrm>
            <a:off x="457200" y="205978"/>
            <a:ext cx="8229600" cy="857400"/>
          </a:xfrm>
          <a:prstGeom prst="rect">
            <a:avLst/>
          </a:prstGeom>
        </p:spPr>
        <p:txBody>
          <a:bodyPr anchorCtr="0" anchor="b" bIns="91425" lIns="91425" rIns="91425" tIns="91425">
            <a:noAutofit/>
          </a:bodyPr>
          <a:lstStyle/>
          <a:p>
            <a:pPr lvl="0" rtl="0">
              <a:spcBef>
                <a:spcPts val="0"/>
              </a:spcBef>
              <a:buNone/>
            </a:pPr>
            <a:r>
              <a:rPr lang="en"/>
              <a:t>Methodology </a:t>
            </a:r>
          </a:p>
        </p:txBody>
      </p:sp>
      <p:sp>
        <p:nvSpPr>
          <p:cNvPr id="55" name="Shape 55"/>
          <p:cNvSpPr txBox="1"/>
          <p:nvPr>
            <p:ph idx="1" type="body"/>
          </p:nvPr>
        </p:nvSpPr>
        <p:spPr>
          <a:xfrm>
            <a:off x="457200" y="1200150"/>
            <a:ext cx="8229600" cy="3725699"/>
          </a:xfrm>
          <a:prstGeom prst="rect">
            <a:avLst/>
          </a:prstGeom>
          <a:ln cap="flat" cmpd="sng" w="9525">
            <a:solidFill>
              <a:srgbClr val="980000"/>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lang="en" sz="2400">
                <a:latin typeface="Cambria"/>
                <a:ea typeface="Cambria"/>
                <a:cs typeface="Cambria"/>
                <a:sym typeface="Cambria"/>
              </a:rPr>
              <a:t>- published article on MOOCs</a:t>
            </a:r>
          </a:p>
          <a:p>
            <a:pPr lvl="0" rtl="0">
              <a:spcBef>
                <a:spcPts val="0"/>
              </a:spcBef>
              <a:buNone/>
            </a:pPr>
            <a:r>
              <a:rPr lang="en" sz="2400">
                <a:latin typeface="Cambria"/>
                <a:ea typeface="Cambria"/>
                <a:cs typeface="Cambria"/>
                <a:sym typeface="Cambria"/>
              </a:rPr>
              <a:t>- peer-reviewed journal</a:t>
            </a:r>
          </a:p>
          <a:p>
            <a:pPr lvl="0" rtl="0">
              <a:spcBef>
                <a:spcPts val="0"/>
              </a:spcBef>
              <a:buNone/>
            </a:pPr>
            <a:r>
              <a:rPr lang="en" sz="2400">
                <a:latin typeface="Cambria"/>
                <a:ea typeface="Cambria"/>
                <a:cs typeface="Cambria"/>
                <a:sym typeface="Cambria"/>
              </a:rPr>
              <a:t>- explicit research project on MOOCS</a:t>
            </a:r>
          </a:p>
          <a:p>
            <a:pPr lvl="0" rtl="0">
              <a:spcBef>
                <a:spcPts val="0"/>
              </a:spcBef>
              <a:buNone/>
            </a:pPr>
            <a:r>
              <a:rPr lang="en" sz="2400">
                <a:latin typeface="Cambria"/>
                <a:ea typeface="Cambria"/>
                <a:cs typeface="Cambria"/>
                <a:sym typeface="Cambria"/>
              </a:rPr>
              <a:t>- </a:t>
            </a:r>
            <a:r>
              <a:rPr lang="en" sz="2400" strike="sngStrike">
                <a:latin typeface="Cambria"/>
                <a:ea typeface="Cambria"/>
                <a:cs typeface="Cambria"/>
                <a:sym typeface="Cambria"/>
              </a:rPr>
              <a:t>numerous popular accounts, editorials, commentary</a:t>
            </a:r>
          </a:p>
          <a:p>
            <a:pPr lvl="0" rtl="0">
              <a:spcBef>
                <a:spcPts val="0"/>
              </a:spcBef>
              <a:buNone/>
            </a:pPr>
            <a:r>
              <a:rPr lang="en" sz="2400">
                <a:latin typeface="Cambria"/>
                <a:ea typeface="Cambria"/>
                <a:cs typeface="Cambria"/>
                <a:sym typeface="Cambria"/>
              </a:rPr>
              <a:t> -  to identify learning theories, assumptions, research directions, and themes in research article pool</a:t>
            </a:r>
          </a:p>
          <a:p>
            <a:pPr lvl="0" rtl="0">
              <a:spcBef>
                <a:spcPts val="0"/>
              </a:spcBef>
              <a:buNone/>
            </a:pPr>
            <a:r>
              <a:t/>
            </a:r>
            <a:endParaRPr sz="2400" strike="sngStrike">
              <a:latin typeface="Cambria"/>
              <a:ea typeface="Cambria"/>
              <a:cs typeface="Cambria"/>
              <a:sym typeface="Cambria"/>
            </a:endParaRPr>
          </a:p>
          <a:p>
            <a:pPr lvl="0" rtl="0">
              <a:spcBef>
                <a:spcPts val="0"/>
              </a:spcBef>
              <a:buNone/>
            </a:pPr>
            <a:r>
              <a:t/>
            </a:r>
            <a:endParaRPr sz="2400" strike="sngStrike">
              <a:latin typeface="Cambria"/>
              <a:ea typeface="Cambria"/>
              <a:cs typeface="Cambria"/>
              <a:sym typeface="Cambri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729650" y="192575"/>
            <a:ext cx="7175999" cy="857400"/>
          </a:xfrm>
          <a:prstGeom prst="rect">
            <a:avLst/>
          </a:prstGeom>
        </p:spPr>
        <p:txBody>
          <a:bodyPr anchorCtr="0" anchor="b" bIns="91425" lIns="91425" rIns="91425" tIns="91425">
            <a:noAutofit/>
          </a:bodyPr>
          <a:lstStyle/>
          <a:p>
            <a:pPr lvl="0" rtl="0" algn="ctr">
              <a:spcBef>
                <a:spcPts val="0"/>
              </a:spcBef>
              <a:buNone/>
            </a:pPr>
            <a:r>
              <a:rPr lang="en"/>
              <a:t>Data Collection: 2002 - 2013</a:t>
            </a:r>
          </a:p>
        </p:txBody>
      </p:sp>
      <p:sp>
        <p:nvSpPr>
          <p:cNvPr id="61" name="Shape 61"/>
          <p:cNvSpPr txBox="1"/>
          <p:nvPr>
            <p:ph idx="1" type="body"/>
          </p:nvPr>
        </p:nvSpPr>
        <p:spPr>
          <a:xfrm>
            <a:off x="457200" y="1200150"/>
            <a:ext cx="4322399" cy="2910000"/>
          </a:xfrm>
          <a:prstGeom prst="rect">
            <a:avLst/>
          </a:prstGeom>
        </p:spPr>
        <p:txBody>
          <a:bodyPr anchorCtr="0" anchor="t" bIns="91425" lIns="91425" rIns="91425" tIns="91425">
            <a:noAutofit/>
          </a:bodyPr>
          <a:lstStyle/>
          <a:p>
            <a:pPr indent="-381000" lvl="0" marL="457200" rtl="0">
              <a:spcBef>
                <a:spcPts val="0"/>
              </a:spcBef>
              <a:buSzPct val="100000"/>
              <a:buFont typeface="Cambria"/>
            </a:pPr>
            <a:r>
              <a:rPr lang="en" sz="2400">
                <a:latin typeface="Cambria"/>
                <a:ea typeface="Cambria"/>
                <a:cs typeface="Cambria"/>
                <a:sym typeface="Cambria"/>
              </a:rPr>
              <a:t>Academic Search Complete</a:t>
            </a:r>
          </a:p>
          <a:p>
            <a:pPr indent="-381000" lvl="0" marL="457200" rtl="0">
              <a:spcBef>
                <a:spcPts val="0"/>
              </a:spcBef>
              <a:buSzPct val="100000"/>
              <a:buFont typeface="Cambria"/>
            </a:pPr>
            <a:r>
              <a:rPr lang="en" sz="2400">
                <a:latin typeface="Cambria"/>
                <a:ea typeface="Cambria"/>
                <a:cs typeface="Cambria"/>
                <a:sym typeface="Cambria"/>
              </a:rPr>
              <a:t>Communication &amp; Mass Media Complete </a:t>
            </a:r>
          </a:p>
          <a:p>
            <a:pPr indent="-381000" lvl="0" marL="457200" rtl="0">
              <a:spcBef>
                <a:spcPts val="0"/>
              </a:spcBef>
              <a:buSzPct val="100000"/>
              <a:buFont typeface="Cambria"/>
            </a:pPr>
            <a:r>
              <a:rPr lang="en" sz="2400">
                <a:latin typeface="Cambria"/>
                <a:ea typeface="Cambria"/>
                <a:cs typeface="Cambria"/>
                <a:sym typeface="Cambria"/>
              </a:rPr>
              <a:t>Directory of Open Access Journals</a:t>
            </a:r>
          </a:p>
          <a:p>
            <a:pPr indent="-381000" lvl="0" marL="457200" rtl="0">
              <a:spcBef>
                <a:spcPts val="0"/>
              </a:spcBef>
              <a:buSzPct val="100000"/>
              <a:buFont typeface="Cambria"/>
            </a:pPr>
            <a:r>
              <a:rPr lang="en" sz="2400">
                <a:latin typeface="Cambria"/>
                <a:ea typeface="Cambria"/>
                <a:cs typeface="Cambria"/>
                <a:sym typeface="Cambria"/>
              </a:rPr>
              <a:t>Education Full Text, </a:t>
            </a:r>
          </a:p>
          <a:p>
            <a:pPr indent="-381000" lvl="0" marL="457200" rtl="0">
              <a:spcBef>
                <a:spcPts val="0"/>
              </a:spcBef>
              <a:buSzPct val="100000"/>
              <a:buFont typeface="Cambria"/>
            </a:pPr>
            <a:r>
              <a:rPr lang="en" sz="2400">
                <a:latin typeface="Cambria"/>
                <a:ea typeface="Cambria"/>
                <a:cs typeface="Cambria"/>
                <a:sym typeface="Cambria"/>
              </a:rPr>
              <a:t>ERIC </a:t>
            </a:r>
          </a:p>
          <a:p>
            <a:pPr indent="457200" lvl="0" rtl="0">
              <a:spcBef>
                <a:spcPts val="0"/>
              </a:spcBef>
              <a:buNone/>
            </a:pPr>
            <a:r>
              <a:t/>
            </a:r>
            <a:endParaRPr/>
          </a:p>
        </p:txBody>
      </p:sp>
      <p:sp>
        <p:nvSpPr>
          <p:cNvPr id="62" name="Shape 62"/>
          <p:cNvSpPr txBox="1"/>
          <p:nvPr>
            <p:ph idx="2" type="body"/>
          </p:nvPr>
        </p:nvSpPr>
        <p:spPr>
          <a:xfrm>
            <a:off x="4779600" y="1200150"/>
            <a:ext cx="3039000" cy="3725699"/>
          </a:xfrm>
          <a:prstGeom prst="rect">
            <a:avLst/>
          </a:prstGeom>
        </p:spPr>
        <p:txBody>
          <a:bodyPr anchorCtr="0" anchor="t" bIns="91425" lIns="91425" rIns="91425" tIns="91425">
            <a:noAutofit/>
          </a:bodyPr>
          <a:lstStyle/>
          <a:p>
            <a:pPr indent="-381000" lvl="0" marL="457200" rtl="0">
              <a:spcBef>
                <a:spcPts val="0"/>
              </a:spcBef>
              <a:buSzPct val="100000"/>
              <a:buFont typeface="Cambria"/>
            </a:pPr>
            <a:r>
              <a:rPr lang="en" sz="2400">
                <a:latin typeface="Cambria"/>
                <a:ea typeface="Cambria"/>
                <a:cs typeface="Cambria"/>
                <a:sym typeface="Cambria"/>
              </a:rPr>
              <a:t>Google Scholar</a:t>
            </a:r>
          </a:p>
          <a:p>
            <a:pPr indent="-381000" lvl="0" marL="457200" rtl="0">
              <a:spcBef>
                <a:spcPts val="0"/>
              </a:spcBef>
              <a:buSzPct val="100000"/>
              <a:buFont typeface="Cambria"/>
            </a:pPr>
            <a:r>
              <a:rPr lang="en" sz="2400">
                <a:latin typeface="Cambria"/>
                <a:ea typeface="Cambria"/>
                <a:cs typeface="Cambria"/>
                <a:sym typeface="Cambria"/>
              </a:rPr>
              <a:t>MathSciNet</a:t>
            </a:r>
          </a:p>
          <a:p>
            <a:pPr indent="-381000" lvl="0" marL="457200" rtl="0">
              <a:spcBef>
                <a:spcPts val="0"/>
              </a:spcBef>
              <a:buSzPct val="100000"/>
              <a:buFont typeface="Cambria"/>
            </a:pPr>
            <a:r>
              <a:rPr lang="en" sz="2400">
                <a:latin typeface="Cambria"/>
                <a:ea typeface="Cambria"/>
                <a:cs typeface="Cambria"/>
                <a:sym typeface="Cambria"/>
              </a:rPr>
              <a:t>Science Direct</a:t>
            </a:r>
          </a:p>
          <a:p>
            <a:pPr indent="-228600" lvl="0" marL="457200" rtl="0">
              <a:spcBef>
                <a:spcPts val="0"/>
              </a:spcBef>
              <a:buFont typeface="Cambria"/>
            </a:pPr>
            <a:r>
              <a:rPr lang="en" sz="2400">
                <a:latin typeface="Cambria"/>
                <a:ea typeface="Cambria"/>
                <a:cs typeface="Cambria"/>
                <a:sym typeface="Cambria"/>
              </a:rPr>
              <a:t>Web of Science</a:t>
            </a:r>
            <a:r>
              <a:rPr lang="en" sz="1000">
                <a:latin typeface="Cambria"/>
                <a:ea typeface="Cambria"/>
                <a:cs typeface="Cambria"/>
                <a:sym typeface="Cambria"/>
              </a:rPr>
              <a:t>.  </a:t>
            </a:r>
          </a:p>
          <a:p>
            <a:pPr lvl="0" rtl="0">
              <a:spcBef>
                <a:spcPts val="0"/>
              </a:spcBef>
              <a:buNone/>
            </a:pPr>
            <a:r>
              <a:t/>
            </a:r>
            <a:endParaRPr sz="2400">
              <a:latin typeface="Cambria"/>
              <a:ea typeface="Cambria"/>
              <a:cs typeface="Cambria"/>
              <a:sym typeface="Cambria"/>
            </a:endParaRPr>
          </a:p>
          <a:p>
            <a:pPr lvl="0" rtl="0">
              <a:spcBef>
                <a:spcPts val="0"/>
              </a:spcBef>
              <a:buNone/>
            </a:pPr>
            <a:r>
              <a:t/>
            </a:r>
            <a:endParaRPr sz="2400">
              <a:latin typeface="Cambria"/>
              <a:ea typeface="Cambria"/>
              <a:cs typeface="Cambria"/>
              <a:sym typeface="Cambria"/>
            </a:endParaRPr>
          </a:p>
          <a:p>
            <a:pPr lvl="0">
              <a:spcBef>
                <a:spcPts val="0"/>
              </a:spcBef>
              <a:buNone/>
            </a:pPr>
            <a:r>
              <a:t/>
            </a:r>
            <a:endParaRPr sz="2400">
              <a:latin typeface="Cambria"/>
              <a:ea typeface="Cambria"/>
              <a:cs typeface="Cambria"/>
              <a:sym typeface="Cambria"/>
            </a:endParaRPr>
          </a:p>
        </p:txBody>
      </p:sp>
      <p:sp>
        <p:nvSpPr>
          <p:cNvPr id="63" name="Shape 63"/>
          <p:cNvSpPr txBox="1"/>
          <p:nvPr/>
        </p:nvSpPr>
        <p:spPr>
          <a:xfrm>
            <a:off x="80400" y="4552075"/>
            <a:ext cx="8661900" cy="457200"/>
          </a:xfrm>
          <a:prstGeom prst="rect">
            <a:avLst/>
          </a:prstGeom>
          <a:noFill/>
          <a:ln>
            <a:noFill/>
          </a:ln>
        </p:spPr>
        <p:txBody>
          <a:bodyPr anchorCtr="0" anchor="t" bIns="91425" lIns="91425" rIns="91425" tIns="91425">
            <a:noAutofit/>
          </a:bodyPr>
          <a:lstStyle/>
          <a:p>
            <a:pPr lvl="0" algn="ctr">
              <a:spcBef>
                <a:spcPts val="0"/>
              </a:spcBef>
              <a:buNone/>
            </a:pPr>
            <a:r>
              <a:rPr i="1" lang="en" sz="1800">
                <a:solidFill>
                  <a:srgbClr val="0000FF"/>
                </a:solidFill>
                <a:latin typeface="Cambria"/>
                <a:ea typeface="Cambria"/>
                <a:cs typeface="Cambria"/>
                <a:sym typeface="Cambria"/>
              </a:rPr>
              <a:t>*Our thanks to Pat Prieto, Research and Instruction Librarian, Glickman Library</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457200" y="205978"/>
            <a:ext cx="8229600" cy="857400"/>
          </a:xfrm>
          <a:prstGeom prst="rect">
            <a:avLst/>
          </a:prstGeom>
        </p:spPr>
        <p:txBody>
          <a:bodyPr anchorCtr="0" anchor="b" bIns="91425" lIns="91425" rIns="91425" tIns="91425">
            <a:noAutofit/>
          </a:bodyPr>
          <a:lstStyle/>
          <a:p>
            <a:pPr lvl="0" rtl="0">
              <a:spcBef>
                <a:spcPts val="0"/>
              </a:spcBef>
              <a:buNone/>
            </a:pPr>
            <a:r>
              <a:rPr lang="en"/>
              <a:t>Results </a:t>
            </a:r>
          </a:p>
        </p:txBody>
      </p:sp>
      <p:sp>
        <p:nvSpPr>
          <p:cNvPr id="69" name="Shape 69"/>
          <p:cNvSpPr txBox="1"/>
          <p:nvPr>
            <p:ph idx="1" type="body"/>
          </p:nvPr>
        </p:nvSpPr>
        <p:spPr>
          <a:xfrm>
            <a:off x="457200" y="1200150"/>
            <a:ext cx="8229600" cy="3725699"/>
          </a:xfrm>
          <a:prstGeom prst="rect">
            <a:avLst/>
          </a:prstGeom>
          <a:ln cap="flat" cmpd="sng" w="9525">
            <a:solidFill>
              <a:srgbClr val="980000"/>
            </a:solidFill>
            <a:prstDash val="solid"/>
            <a:round/>
            <a:headEnd len="med" w="med" type="none"/>
            <a:tailEnd len="med" w="med" type="none"/>
          </a:ln>
        </p:spPr>
        <p:txBody>
          <a:bodyPr anchorCtr="0" anchor="t" bIns="91425" lIns="91425" rIns="91425" tIns="91425">
            <a:noAutofit/>
          </a:bodyPr>
          <a:lstStyle/>
          <a:p>
            <a:pPr lvl="0" rtl="0">
              <a:spcBef>
                <a:spcPts val="0"/>
              </a:spcBef>
              <a:buNone/>
            </a:pPr>
            <a:r>
              <a:rPr lang="en" sz="2400">
                <a:latin typeface="Cambria"/>
                <a:ea typeface="Cambria"/>
                <a:cs typeface="Cambria"/>
                <a:sym typeface="Cambria"/>
              </a:rPr>
              <a:t>-25 published, peer-reviewed research articles between 2009 - 2013 (July).</a:t>
            </a:r>
          </a:p>
          <a:p>
            <a:pPr lvl="0" rtl="0">
              <a:spcBef>
                <a:spcPts val="0"/>
              </a:spcBef>
              <a:buNone/>
            </a:pPr>
            <a:r>
              <a:t/>
            </a:r>
            <a:endParaRPr sz="2400">
              <a:latin typeface="Cambria"/>
              <a:ea typeface="Cambria"/>
              <a:cs typeface="Cambria"/>
              <a:sym typeface="Cambri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457200" y="205978"/>
            <a:ext cx="8229600" cy="857400"/>
          </a:xfrm>
          <a:prstGeom prst="rect">
            <a:avLst/>
          </a:prstGeom>
        </p:spPr>
        <p:txBody>
          <a:bodyPr anchorCtr="0" anchor="b" bIns="91425" lIns="91425" rIns="91425" tIns="91425">
            <a:noAutofit/>
          </a:bodyPr>
          <a:lstStyle/>
          <a:p>
            <a:pPr lvl="0" algn="ctr">
              <a:spcBef>
                <a:spcPts val="0"/>
              </a:spcBef>
              <a:buNone/>
            </a:pPr>
            <a:r>
              <a:rPr lang="en" sz="3000"/>
              <a:t>MOOC scholarship by year</a:t>
            </a:r>
          </a:p>
        </p:txBody>
      </p:sp>
      <p:pic>
        <p:nvPicPr>
          <p:cNvPr id="75" name="Shape 75"/>
          <p:cNvPicPr preferRelativeResize="0"/>
          <p:nvPr/>
        </p:nvPicPr>
        <p:blipFill>
          <a:blip r:embed="rId3">
            <a:alphaModFix/>
          </a:blip>
          <a:stretch>
            <a:fillRect/>
          </a:stretch>
        </p:blipFill>
        <p:spPr>
          <a:xfrm>
            <a:off x="393275" y="1489250"/>
            <a:ext cx="8474299" cy="316584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457200" y="205978"/>
            <a:ext cx="8229600" cy="857400"/>
          </a:xfrm>
          <a:prstGeom prst="rect">
            <a:avLst/>
          </a:prstGeom>
        </p:spPr>
        <p:txBody>
          <a:bodyPr anchorCtr="0" anchor="b" bIns="91425" lIns="91425" rIns="91425" tIns="91425">
            <a:noAutofit/>
          </a:bodyPr>
          <a:lstStyle/>
          <a:p>
            <a:pPr lvl="0" rtl="0" algn="ctr">
              <a:spcBef>
                <a:spcPts val="0"/>
              </a:spcBef>
              <a:buNone/>
            </a:pPr>
            <a:r>
              <a:rPr lang="en" sz="2400"/>
              <a:t>List of journals with MOOCs scholarship </a:t>
            </a:r>
          </a:p>
          <a:p>
            <a:pPr lvl="0" rtl="0" algn="ctr">
              <a:spcBef>
                <a:spcPts val="0"/>
              </a:spcBef>
              <a:buNone/>
            </a:pPr>
            <a:r>
              <a:rPr lang="en" sz="2400"/>
              <a:t>2009 - July 1, 2013</a:t>
            </a:r>
          </a:p>
        </p:txBody>
      </p:sp>
      <p:pic>
        <p:nvPicPr>
          <p:cNvPr id="81" name="Shape 81"/>
          <p:cNvPicPr preferRelativeResize="0"/>
          <p:nvPr/>
        </p:nvPicPr>
        <p:blipFill>
          <a:blip r:embed="rId3">
            <a:alphaModFix/>
          </a:blip>
          <a:stretch>
            <a:fillRect/>
          </a:stretch>
        </p:blipFill>
        <p:spPr>
          <a:xfrm>
            <a:off x="405950" y="1281775"/>
            <a:ext cx="8229599" cy="36042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