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64" r:id="rId7"/>
    <p:sldId id="270" r:id="rId8"/>
    <p:sldId id="265" r:id="rId9"/>
    <p:sldId id="266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85"/>
    <p:restoredTop sz="91321"/>
  </p:normalViewPr>
  <p:slideViewPr>
    <p:cSldViewPr snapToGrid="0" snapToObjects="1">
      <p:cViewPr>
        <p:scale>
          <a:sx n="76" d="100"/>
          <a:sy n="76" d="100"/>
        </p:scale>
        <p:origin x="216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498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04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6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97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32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80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894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713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1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45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927ED-2269-6E4F-8E6F-E934E8F8AD87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EE811-F3A9-4342-AB2C-63664BA125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85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c.columbia.edu/articles/2015/november/derald-sue-talks-with-pbs-about-microaggressions-on-campuses/" TargetMode="External"/><Relationship Id="rId4" Type="http://schemas.openxmlformats.org/officeDocument/2006/relationships/hyperlink" Target="https://www.youtube.com/watch?v=mgvjnxr6OC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bs.org/newshour/bb/how-unintentional-but-insidious-bias-can-be-the-most-harmful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Addressing </a:t>
            </a:r>
            <a:r>
              <a:rPr lang="en-US" dirty="0" err="1" smtClean="0"/>
              <a:t>Microaggressions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Transgressing the Line Between Professional and Social Activism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Karla Scott, Saint Louis University</a:t>
            </a:r>
          </a:p>
          <a:p>
            <a:r>
              <a:rPr lang="en-US" dirty="0" smtClean="0"/>
              <a:t>Victoria </a:t>
            </a:r>
            <a:r>
              <a:rPr lang="en-US" dirty="0" err="1" smtClean="0"/>
              <a:t>DeFrancisco</a:t>
            </a:r>
            <a:r>
              <a:rPr lang="en-US" dirty="0" smtClean="0"/>
              <a:t>, University of Northern Iowa</a:t>
            </a:r>
          </a:p>
          <a:p>
            <a:r>
              <a:rPr lang="en-US" dirty="0" smtClean="0"/>
              <a:t>Maureen </a:t>
            </a:r>
            <a:r>
              <a:rPr lang="en-US" dirty="0" err="1" smtClean="0"/>
              <a:t>Ebben</a:t>
            </a:r>
            <a:r>
              <a:rPr lang="en-US" dirty="0" smtClean="0"/>
              <a:t>, University of Southern Maine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60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9604" y="3244334"/>
            <a:ext cx="80927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/>
              <a:t>Thank you for your time and participation.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5093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570" y="365125"/>
            <a:ext cx="9404230" cy="1325563"/>
          </a:xfrm>
        </p:spPr>
        <p:txBody>
          <a:bodyPr/>
          <a:lstStyle/>
          <a:p>
            <a:r>
              <a:rPr lang="en-US" dirty="0" smtClean="0"/>
              <a:t>Workshop 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828800"/>
            <a:ext cx="9525000" cy="4727275"/>
          </a:xfrm>
        </p:spPr>
        <p:txBody>
          <a:bodyPr/>
          <a:lstStyle/>
          <a:p>
            <a:r>
              <a:rPr lang="en-US" sz="3200" dirty="0" smtClean="0"/>
              <a:t>Introduction</a:t>
            </a:r>
          </a:p>
          <a:p>
            <a:r>
              <a:rPr lang="en-US" sz="3200" dirty="0"/>
              <a:t>W</a:t>
            </a:r>
            <a:r>
              <a:rPr lang="en-US" sz="3200" dirty="0" smtClean="0"/>
              <a:t>ho and what experiences are in the room?</a:t>
            </a:r>
          </a:p>
          <a:p>
            <a:r>
              <a:rPr lang="en-US" sz="3200" dirty="0" err="1" smtClean="0"/>
              <a:t>Microaggressions</a:t>
            </a:r>
            <a:r>
              <a:rPr lang="en-US" sz="3200" dirty="0" smtClean="0"/>
              <a:t>: background information.</a:t>
            </a:r>
          </a:p>
          <a:p>
            <a:r>
              <a:rPr lang="en-US" sz="3200" dirty="0" err="1" smtClean="0"/>
              <a:t>Microaggressions</a:t>
            </a:r>
            <a:r>
              <a:rPr lang="en-US" sz="3200" dirty="0" smtClean="0"/>
              <a:t>: scenarios to explore.</a:t>
            </a:r>
          </a:p>
          <a:p>
            <a:r>
              <a:rPr lang="en-US" sz="3200" dirty="0" err="1" smtClean="0"/>
              <a:t>Microaggressions</a:t>
            </a:r>
            <a:r>
              <a:rPr lang="en-US" sz="3200" dirty="0" smtClean="0"/>
              <a:t>: how to communicate?</a:t>
            </a:r>
          </a:p>
          <a:p>
            <a:r>
              <a:rPr lang="en-US" sz="3200" dirty="0" smtClean="0"/>
              <a:t>Sharing resources and wisdom.</a:t>
            </a:r>
          </a:p>
          <a:p>
            <a:r>
              <a:rPr lang="en-US" sz="3200" smtClean="0"/>
              <a:t>Wrap-up</a:t>
            </a:r>
            <a:endParaRPr lang="en-US" sz="32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52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42925"/>
            <a:ext cx="10515600" cy="1147763"/>
          </a:xfrm>
        </p:spPr>
        <p:txBody>
          <a:bodyPr/>
          <a:lstStyle/>
          <a:p>
            <a:r>
              <a:rPr lang="en-US" dirty="0" err="1" smtClean="0"/>
              <a:t>Derald</a:t>
            </a:r>
            <a:r>
              <a:rPr lang="en-US" dirty="0" smtClean="0"/>
              <a:t> Wing Sue on </a:t>
            </a:r>
            <a:r>
              <a:rPr lang="en-US" dirty="0" err="1" smtClean="0"/>
              <a:t>Microaggressions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2114550"/>
            <a:ext cx="11515725" cy="437197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”Many sociodemographic groups in the U.S. are defined by [perceived attributes such as gender, race, sexual orientation, disability, class, and religion] and are confined to the edge of a system (cultural, social, political, and economic); and may experience exclusion, inequality, and social injustice. When </a:t>
            </a:r>
            <a:r>
              <a:rPr lang="en-US" dirty="0" err="1" smtClean="0"/>
              <a:t>microaggressions</a:t>
            </a:r>
            <a:r>
              <a:rPr lang="en-US" dirty="0" smtClean="0"/>
              <a:t> make their appearance in interpersonal encounters or </a:t>
            </a:r>
            <a:r>
              <a:rPr lang="en-US" dirty="0"/>
              <a:t>e</a:t>
            </a:r>
            <a:r>
              <a:rPr lang="en-US" dirty="0" smtClean="0"/>
              <a:t>nvironmental symbols, they are reflections of marginality and/or a worldview of inclusion/exclusion, superiority/inferiority, desirability/undesirability, or normality/abnormality” (</a:t>
            </a:r>
            <a:r>
              <a:rPr lang="en-US" dirty="0" err="1" smtClean="0"/>
              <a:t>Derald</a:t>
            </a:r>
            <a:r>
              <a:rPr lang="en-US" dirty="0" smtClean="0"/>
              <a:t> Wing Sue, 2010, p. 14).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9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8457"/>
          </a:xfrm>
        </p:spPr>
        <p:txBody>
          <a:bodyPr/>
          <a:lstStyle/>
          <a:p>
            <a:r>
              <a:rPr lang="en-US" dirty="0" err="1" smtClean="0"/>
              <a:t>Microaggressions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271" y="1436913"/>
            <a:ext cx="10965481" cy="5094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Brief, everyday insults, indignities and demeaning messages sent to people of color, women, LGBTQ persons, people with disabilities, religious minority groups, and more in subtle and not so subtle ways. </a:t>
            </a:r>
            <a:r>
              <a:rPr lang="en-US" dirty="0" smtClean="0"/>
              <a:t>(</a:t>
            </a:r>
            <a:r>
              <a:rPr lang="en-US" dirty="0" err="1" smtClean="0"/>
              <a:t>Derald</a:t>
            </a:r>
            <a:r>
              <a:rPr lang="en-US" dirty="0" smtClean="0"/>
              <a:t> Wing Sue, 2010).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behaviors may not be </a:t>
            </a:r>
            <a:r>
              <a:rPr lang="en-US" dirty="0" smtClean="0"/>
              <a:t>intentional and include: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 smtClean="0"/>
              <a:t>Micro </a:t>
            </a:r>
            <a:r>
              <a:rPr lang="en-US" dirty="0"/>
              <a:t>insults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Micro </a:t>
            </a:r>
            <a:r>
              <a:rPr lang="en-US" dirty="0"/>
              <a:t>assaults (direct racism, sexism…)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Micro </a:t>
            </a:r>
            <a:r>
              <a:rPr lang="en-US" dirty="0"/>
              <a:t>invalidations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Paper </a:t>
            </a:r>
            <a:r>
              <a:rPr lang="en-US" dirty="0"/>
              <a:t>cut metaphor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842" y="3539246"/>
            <a:ext cx="2192409" cy="31355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5299" y="3055259"/>
            <a:ext cx="2247900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57275"/>
            <a:ext cx="10515600" cy="633413"/>
          </a:xfrm>
        </p:spPr>
        <p:txBody>
          <a:bodyPr>
            <a:normAutofit fontScale="90000"/>
          </a:bodyPr>
          <a:lstStyle/>
          <a:p>
            <a:r>
              <a:rPr lang="en-US" dirty="0"/>
              <a:t>W</a:t>
            </a:r>
            <a:r>
              <a:rPr lang="en-US" dirty="0" smtClean="0"/>
              <a:t>ho and what experiences are in the room?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486" y="1828800"/>
            <a:ext cx="10980964" cy="4571999"/>
          </a:xfrm>
        </p:spPr>
        <p:txBody>
          <a:bodyPr/>
          <a:lstStyle/>
          <a:p>
            <a:r>
              <a:rPr lang="en-US" dirty="0" smtClean="0"/>
              <a:t>Everyone brings </a:t>
            </a:r>
            <a:r>
              <a:rPr lang="en-US" dirty="0"/>
              <a:t>resources to this workshop</a:t>
            </a:r>
            <a:r>
              <a:rPr lang="en-US" dirty="0" smtClean="0"/>
              <a:t>.</a:t>
            </a:r>
          </a:p>
          <a:p>
            <a:r>
              <a:rPr lang="en-US" dirty="0" smtClean="0"/>
              <a:t>Identify our </a:t>
            </a:r>
            <a:r>
              <a:rPr lang="en-US" dirty="0"/>
              <a:t>collective identities and experiences.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/>
              <a:t>"</a:t>
            </a:r>
            <a:r>
              <a:rPr lang="en-US" dirty="0" smtClean="0"/>
              <a:t>Please </a:t>
            </a:r>
            <a:r>
              <a:rPr lang="en-US" dirty="0"/>
              <a:t>stand or raise your hand, </a:t>
            </a:r>
            <a:r>
              <a:rPr lang="en-US" dirty="0" smtClean="0"/>
              <a:t>if . . .”</a:t>
            </a:r>
          </a:p>
          <a:p>
            <a:pPr marL="228600" lvl="1">
              <a:spcBef>
                <a:spcPts val="1000"/>
              </a:spcBef>
            </a:pPr>
            <a:r>
              <a:rPr lang="en-US" sz="2800" dirty="0"/>
              <a:t>Group Choice: Can you think of </a:t>
            </a:r>
            <a:r>
              <a:rPr lang="en-US" sz="2800" dirty="0" smtClean="0"/>
              <a:t>another </a:t>
            </a:r>
            <a:r>
              <a:rPr lang="en-US" sz="2800" dirty="0" err="1"/>
              <a:t>microaggression</a:t>
            </a:r>
            <a:r>
              <a:rPr lang="en-US" sz="2800" dirty="0"/>
              <a:t> you would like to ask others about</a:t>
            </a:r>
            <a:r>
              <a:rPr lang="en-US" sz="2800" dirty="0" smtClean="0"/>
              <a:t>?</a:t>
            </a:r>
          </a:p>
          <a:p>
            <a:r>
              <a:rPr lang="en-US" dirty="0" smtClean="0"/>
              <a:t>Pair and Share:</a:t>
            </a:r>
            <a:r>
              <a:rPr lang="en-US" dirty="0"/>
              <a:t> Share </a:t>
            </a:r>
            <a:r>
              <a:rPr lang="en-US" dirty="0" smtClean="0"/>
              <a:t>your experiences </a:t>
            </a:r>
            <a:r>
              <a:rPr lang="en-US" dirty="0"/>
              <a:t>in a small </a:t>
            </a:r>
            <a:r>
              <a:rPr lang="en-US" dirty="0" smtClean="0"/>
              <a:t>group or with a partner </a:t>
            </a:r>
            <a:r>
              <a:rPr lang="en-US" dirty="0"/>
              <a:t>for 5 </a:t>
            </a:r>
            <a:r>
              <a:rPr lang="en-US" dirty="0" smtClean="0"/>
              <a:t>minutes.</a:t>
            </a:r>
            <a:r>
              <a:rPr lang="en-US" dirty="0" smtClean="0">
                <a:effectLst/>
              </a:rPr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98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on </a:t>
            </a:r>
            <a:r>
              <a:rPr lang="en-US" dirty="0" err="1" smtClean="0"/>
              <a:t>Microaggressions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r>
              <a:rPr lang="en-US" dirty="0" err="1"/>
              <a:t>Derald</a:t>
            </a:r>
            <a:r>
              <a:rPr lang="en-US" dirty="0"/>
              <a:t> Wing Sue with </a:t>
            </a:r>
            <a:r>
              <a:rPr lang="en-US" dirty="0" err="1"/>
              <a:t>Charlayne</a:t>
            </a:r>
            <a:r>
              <a:rPr lang="en-US" dirty="0"/>
              <a:t> </a:t>
            </a:r>
            <a:r>
              <a:rPr lang="en-US" dirty="0" smtClean="0"/>
              <a:t>Hunter-Gault, “How </a:t>
            </a:r>
            <a:r>
              <a:rPr lang="en-US" dirty="0"/>
              <a:t>unintentional but insidious bias can be the most </a:t>
            </a:r>
            <a:r>
              <a:rPr lang="en-US" dirty="0" smtClean="0"/>
              <a:t>harmful” (PBS </a:t>
            </a:r>
            <a:r>
              <a:rPr lang="en-US" dirty="0" err="1" smtClean="0"/>
              <a:t>NewsHour</a:t>
            </a:r>
            <a:r>
              <a:rPr lang="en-US" dirty="0" smtClean="0"/>
              <a:t>).</a:t>
            </a:r>
            <a:endParaRPr lang="en-US" dirty="0">
              <a:hlinkClick r:id="rId2"/>
            </a:endParaRPr>
          </a:p>
          <a:p>
            <a:r>
              <a:rPr lang="en-US" dirty="0" smtClean="0">
                <a:hlinkClick r:id="rId3"/>
              </a:rPr>
              <a:t>https://www.tc.columbia.edu/articles/2015/november/derald-sue-talks-with-pbs-about-microaggressions-on-campuses/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https://www.youtube.com/watch?v=mgvjnxr6OCE</a:t>
            </a:r>
            <a:endParaRPr lang="en-US" dirty="0" smtClean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72591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99" y="186268"/>
            <a:ext cx="11446933" cy="863599"/>
          </a:xfrm>
        </p:spPr>
        <p:txBody>
          <a:bodyPr/>
          <a:lstStyle/>
          <a:p>
            <a:r>
              <a:rPr lang="en-US" dirty="0" smtClean="0"/>
              <a:t>Examples of Disability-Related </a:t>
            </a:r>
            <a:r>
              <a:rPr lang="en-US" dirty="0" err="1" smtClean="0"/>
              <a:t>Microaggressions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800" y="1236133"/>
            <a:ext cx="5198533" cy="562186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b="1" dirty="0" smtClean="0"/>
              <a:t>Disbelief/Denial/Ascription of Unintelligence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You have a disability? Really?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You don’t have a disability.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What’s your disability?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Your disability must be mild!</a:t>
            </a:r>
          </a:p>
          <a:p>
            <a:r>
              <a:rPr lang="en-US" sz="1600" dirty="0" smtClean="0"/>
              <a:t>But you look so well/seem so bright!</a:t>
            </a:r>
          </a:p>
          <a:p>
            <a:r>
              <a:rPr lang="en-US" sz="1600" dirty="0" smtClean="0"/>
              <a:t>You don’t look/seem disabled.</a:t>
            </a:r>
          </a:p>
          <a:p>
            <a:pPr marL="0" indent="0">
              <a:buNone/>
            </a:pPr>
            <a:r>
              <a:rPr lang="en-US" sz="1600" b="1" dirty="0" smtClean="0"/>
              <a:t>Minimization</a:t>
            </a:r>
          </a:p>
          <a:p>
            <a:r>
              <a:rPr lang="en-US" sz="1600" dirty="0" smtClean="0"/>
              <a:t>Everyone has problems.</a:t>
            </a:r>
          </a:p>
          <a:p>
            <a:r>
              <a:rPr lang="en-US" sz="1600" dirty="0" smtClean="0"/>
              <a:t>We all have a learning disability of some kind.</a:t>
            </a:r>
          </a:p>
          <a:p>
            <a:r>
              <a:rPr lang="en-US" sz="1600" dirty="0" smtClean="0"/>
              <a:t>I understand your AD?HD; I have a blind uncle.</a:t>
            </a:r>
          </a:p>
          <a:p>
            <a:r>
              <a:rPr lang="en-US" sz="1600" dirty="0" smtClean="0"/>
              <a:t>I get it; I’m totally OCD about my files!</a:t>
            </a:r>
          </a:p>
          <a:p>
            <a:r>
              <a:rPr lang="en-US" sz="1600" dirty="0" smtClean="0"/>
              <a:t>Whoops, I must be dyslexic! When reversing letters/numbers.</a:t>
            </a:r>
          </a:p>
          <a:p>
            <a:r>
              <a:rPr lang="en-US" sz="1600" dirty="0" smtClean="0"/>
              <a:t>Let me know how I can help, although I obviously can’t be your therapist.</a:t>
            </a:r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36133"/>
            <a:ext cx="5554132" cy="52154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b="1" dirty="0" smtClean="0"/>
              <a:t>Laziness/Effort Misattribution/Myth of Meritocracy</a:t>
            </a:r>
          </a:p>
          <a:p>
            <a:r>
              <a:rPr lang="en-US" sz="1600" dirty="0" smtClean="0"/>
              <a:t>You just need to try harder</a:t>
            </a:r>
          </a:p>
          <a:p>
            <a:r>
              <a:rPr lang="en-US" sz="1600" dirty="0" smtClean="0"/>
              <a:t>Assumption of Abnormality/Brokenness</a:t>
            </a:r>
          </a:p>
          <a:p>
            <a:r>
              <a:rPr lang="en-US" sz="1600" dirty="0" smtClean="0"/>
              <a:t>Viewing the student’s condition as a challenge to fix/cure yourself, e.g. trying to get a student with OCD to give a high-5.  Insisting a student with sensory issues attend the crowded talk/lecture.</a:t>
            </a:r>
          </a:p>
          <a:p>
            <a:pPr marL="0" indent="0">
              <a:buNone/>
            </a:pPr>
            <a:r>
              <a:rPr lang="en-US" sz="1600" b="1" dirty="0" smtClean="0"/>
              <a:t>Alien in One’s Own Land</a:t>
            </a:r>
          </a:p>
          <a:p>
            <a:r>
              <a:rPr lang="en-US" sz="1600" dirty="0" smtClean="0"/>
              <a:t>The only people who can understand you are trained teachers.</a:t>
            </a:r>
          </a:p>
          <a:p>
            <a:r>
              <a:rPr lang="en-US" sz="1600" dirty="0" smtClean="0"/>
              <a:t>Others/Consider the Context</a:t>
            </a:r>
          </a:p>
          <a:p>
            <a:r>
              <a:rPr lang="en-US" sz="1600" dirty="0" smtClean="0"/>
              <a:t>Commenting on tremors, disability-related behaviors.</a:t>
            </a:r>
          </a:p>
          <a:p>
            <a:r>
              <a:rPr lang="en-US" sz="1600" dirty="0" smtClean="0"/>
              <a:t>Commonplace potentially offensive phrases such as “the blind leading the blind.”</a:t>
            </a:r>
          </a:p>
          <a:p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See Sue, 2010, pp. 262-6.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8881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Responses to </a:t>
            </a:r>
            <a:r>
              <a:rPr lang="en-US" dirty="0" err="1" smtClean="0"/>
              <a:t>Microaggressions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these scenarios the university context in your small group</a:t>
            </a:r>
            <a:r>
              <a:rPr lang="en-US" dirty="0" smtClean="0"/>
              <a:t>.</a:t>
            </a:r>
          </a:p>
          <a:p>
            <a:r>
              <a:rPr lang="en-US" dirty="0"/>
              <a:t>How best to communicate</a:t>
            </a:r>
            <a:r>
              <a:rPr lang="en-US" dirty="0" smtClean="0"/>
              <a:t>?</a:t>
            </a:r>
            <a:endParaRPr lang="en-US" dirty="0" smtClean="0"/>
          </a:p>
          <a:p>
            <a:r>
              <a:rPr lang="en-US" dirty="0" smtClean="0"/>
              <a:t>Scenario </a:t>
            </a:r>
            <a:r>
              <a:rPr lang="en-US" dirty="0" smtClean="0"/>
              <a:t>#1</a:t>
            </a:r>
          </a:p>
          <a:p>
            <a:r>
              <a:rPr lang="en-US" dirty="0" smtClean="0"/>
              <a:t>Scenario #2</a:t>
            </a:r>
          </a:p>
          <a:p>
            <a:r>
              <a:rPr lang="en-US" dirty="0" smtClean="0"/>
              <a:t>Scenario </a:t>
            </a:r>
            <a:r>
              <a:rPr lang="en-US" smtClean="0"/>
              <a:t>#</a:t>
            </a:r>
            <a:r>
              <a:rPr lang="en-US" smtClean="0"/>
              <a:t>3</a:t>
            </a:r>
            <a:endParaRPr lang="en-US" dirty="0" smtClean="0"/>
          </a:p>
          <a:p>
            <a:r>
              <a:rPr lang="en-US" dirty="0" smtClean="0"/>
              <a:t>What do you see as the challenges?</a:t>
            </a:r>
            <a:endParaRPr lang="en-US" dirty="0" smtClean="0"/>
          </a:p>
          <a:p>
            <a:r>
              <a:rPr lang="en-US" dirty="0" smtClean="0"/>
              <a:t>How do you handle the situation to create a teachable moment?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06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31653"/>
            <a:ext cx="10515600" cy="1224951"/>
          </a:xfrm>
        </p:spPr>
        <p:txBody>
          <a:bodyPr/>
          <a:lstStyle/>
          <a:p>
            <a:r>
              <a:rPr lang="en-US" dirty="0" smtClean="0"/>
              <a:t>Sharing ideas and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9463"/>
            <a:ext cx="10515600" cy="33474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Handout of additional resources.</a:t>
            </a:r>
          </a:p>
          <a:p>
            <a:r>
              <a:rPr lang="en-US" sz="3600" dirty="0" smtClean="0"/>
              <a:t>Shared group wisdom around </a:t>
            </a:r>
            <a:r>
              <a:rPr lang="en-US" sz="3600" dirty="0" err="1" smtClean="0"/>
              <a:t>microaggressions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85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</TotalTime>
  <Words>614</Words>
  <Application>Microsoft Macintosh PowerPoint</Application>
  <PresentationFormat>Widescreen</PresentationFormat>
  <Paragraphs>72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Calibri Light</vt:lpstr>
      <vt:lpstr>Wingdings</vt:lpstr>
      <vt:lpstr>Arial</vt:lpstr>
      <vt:lpstr>Office Theme</vt:lpstr>
      <vt:lpstr>Addressing Microaggressions: Transgressing the Line Between Professional and Social Activism</vt:lpstr>
      <vt:lpstr>Workshop Preview</vt:lpstr>
      <vt:lpstr>Derald Wing Sue on Microaggressions</vt:lpstr>
      <vt:lpstr>Microaggressions</vt:lpstr>
      <vt:lpstr>Who and what experiences are in the room? </vt:lpstr>
      <vt:lpstr>Research on Microaggressions</vt:lpstr>
      <vt:lpstr>Examples of Disability-Related Microaggressions</vt:lpstr>
      <vt:lpstr>Exploring Responses to Microaggressions</vt:lpstr>
      <vt:lpstr>Sharing ideas and resources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Addressing Microaggressions: Transgressing the Line Between Professional and Social Activitsm</dc:title>
  <dc:creator>Microsoft Office User</dc:creator>
  <cp:lastModifiedBy>Microsoft Office User</cp:lastModifiedBy>
  <cp:revision>52</cp:revision>
  <dcterms:created xsi:type="dcterms:W3CDTF">2016-10-09T14:37:31Z</dcterms:created>
  <dcterms:modified xsi:type="dcterms:W3CDTF">2016-10-13T21:03:20Z</dcterms:modified>
</cp:coreProperties>
</file>